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sldIdLst>
    <p:sldId id="331" r:id="rId2"/>
    <p:sldId id="332" r:id="rId3"/>
    <p:sldId id="505" r:id="rId4"/>
    <p:sldId id="509" r:id="rId5"/>
    <p:sldId id="516" r:id="rId6"/>
    <p:sldId id="517" r:id="rId7"/>
    <p:sldId id="518" r:id="rId8"/>
    <p:sldId id="523" r:id="rId9"/>
    <p:sldId id="526" r:id="rId10"/>
    <p:sldId id="536" r:id="rId11"/>
    <p:sldId id="360" r:id="rId12"/>
    <p:sldId id="416" r:id="rId13"/>
    <p:sldId id="417" r:id="rId14"/>
    <p:sldId id="418" r:id="rId15"/>
    <p:sldId id="419" r:id="rId16"/>
    <p:sldId id="420" r:id="rId17"/>
    <p:sldId id="362" r:id="rId18"/>
    <p:sldId id="421" r:id="rId19"/>
    <p:sldId id="370"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395"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4" r:id="rId54"/>
    <p:sldId id="455" r:id="rId55"/>
    <p:sldId id="456" r:id="rId56"/>
    <p:sldId id="415" r:id="rId57"/>
    <p:sldId id="400" r:id="rId58"/>
    <p:sldId id="401" r:id="rId59"/>
    <p:sldId id="457" r:id="rId60"/>
    <p:sldId id="458" r:id="rId61"/>
    <p:sldId id="459" r:id="rId62"/>
    <p:sldId id="460" r:id="rId63"/>
    <p:sldId id="461" r:id="rId64"/>
    <p:sldId id="462" r:id="rId65"/>
    <p:sldId id="463" r:id="rId66"/>
    <p:sldId id="464" r:id="rId67"/>
    <p:sldId id="465" r:id="rId68"/>
    <p:sldId id="466" r:id="rId69"/>
    <p:sldId id="467" r:id="rId70"/>
    <p:sldId id="468"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6" r:id="rId89"/>
    <p:sldId id="488" r:id="rId90"/>
    <p:sldId id="491" r:id="rId91"/>
    <p:sldId id="492" r:id="rId92"/>
    <p:sldId id="493" r:id="rId93"/>
    <p:sldId id="494" r:id="rId94"/>
    <p:sldId id="495" r:id="rId95"/>
    <p:sldId id="496" r:id="rId96"/>
    <p:sldId id="497" r:id="rId97"/>
    <p:sldId id="498" r:id="rId9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2"/>
    <p:restoredTop sz="88442"/>
  </p:normalViewPr>
  <p:slideViewPr>
    <p:cSldViewPr snapToGrid="0">
      <p:cViewPr varScale="1">
        <p:scale>
          <a:sx n="50" d="100"/>
          <a:sy n="50" d="100"/>
        </p:scale>
        <p:origin x="1536" y="5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98502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54251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OBS: El tamaño de los círculos cambio dada la confidencia del modelo</a:t>
            </a:r>
          </a:p>
        </p:txBody>
      </p:sp>
    </p:spTree>
    <p:extLst>
      <p:ext uri="{BB962C8B-B14F-4D97-AF65-F5344CB8AC3E}">
        <p14:creationId xmlns:p14="http://schemas.microsoft.com/office/powerpoint/2010/main" val="143957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42820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31163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0531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6894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188659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algoritmo es muy parecido al de k-</a:t>
            </a:r>
            <a:r>
              <a:rPr lang="es-ES_tradnl" dirty="0" err="1"/>
              <a:t>means</a:t>
            </a:r>
            <a:r>
              <a:rPr lang="es-ES_tradnl" dirty="0"/>
              <a:t>, la única diferencia es que GMM el </a:t>
            </a:r>
            <a:r>
              <a:rPr lang="es-ES_tradnl" dirty="0" err="1"/>
              <a:t>asignamiento</a:t>
            </a:r>
            <a:r>
              <a:rPr lang="es-ES_tradnl" dirty="0"/>
              <a:t> de xi al </a:t>
            </a:r>
            <a:r>
              <a:rPr lang="es-ES_tradnl" dirty="0" err="1"/>
              <a:t>cluster</a:t>
            </a:r>
            <a:r>
              <a:rPr lang="es-ES_tradnl" dirty="0"/>
              <a:t> j es débil. Xi pertenece al </a:t>
            </a:r>
            <a:r>
              <a:rPr lang="es-ES_tradnl" dirty="0" err="1"/>
              <a:t>cluster</a:t>
            </a:r>
            <a:r>
              <a:rPr lang="es-ES_tradnl" dirty="0"/>
              <a:t> j con probabilidad </a:t>
            </a:r>
            <a:r>
              <a:rPr lang="es-ES_tradnl" dirty="0" err="1"/>
              <a:t>bji</a:t>
            </a:r>
            <a:r>
              <a:rPr lang="es-ES_tradnl" dirty="0"/>
              <a:t>.</a:t>
            </a:r>
          </a:p>
          <a:p>
            <a:endParaRPr lang="es-ES_tradnl" dirty="0"/>
          </a:p>
          <a:p>
            <a:r>
              <a:rPr lang="es-ES_tradnl" dirty="0"/>
              <a:t>Una vez que termina, nuevas observaciones se establece la pertenencia con la función f(x | </a:t>
            </a:r>
            <a:r>
              <a:rPr lang="es-ES_tradnl" dirty="0" err="1"/>
              <a:t>uj</a:t>
            </a:r>
            <a:r>
              <a:rPr lang="es-ES_tradnl" dirty="0"/>
              <a:t> </a:t>
            </a:r>
            <a:r>
              <a:rPr lang="es-ES_tradnl" dirty="0" err="1"/>
              <a:t>sigmaj</a:t>
            </a:r>
            <a:r>
              <a:rPr lang="es-ES_tradnl" dirty="0"/>
              <a:t>)</a:t>
            </a:r>
          </a:p>
        </p:txBody>
      </p:sp>
    </p:spTree>
    <p:extLst>
      <p:ext uri="{BB962C8B-B14F-4D97-AF65-F5344CB8AC3E}">
        <p14:creationId xmlns:p14="http://schemas.microsoft.com/office/powerpoint/2010/main" val="97818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1374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5210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endParaRPr lang="es-ES_tradnl" dirty="0"/>
          </a:p>
        </p:txBody>
      </p:sp>
    </p:spTree>
    <p:extLst>
      <p:ext uri="{BB962C8B-B14F-4D97-AF65-F5344CB8AC3E}">
        <p14:creationId xmlns:p14="http://schemas.microsoft.com/office/powerpoint/2010/main" val="261036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4314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origen de datos no es normal</a:t>
            </a:r>
          </a:p>
        </p:txBody>
      </p:sp>
    </p:spTree>
    <p:extLst>
      <p:ext uri="{BB962C8B-B14F-4D97-AF65-F5344CB8AC3E}">
        <p14:creationId xmlns:p14="http://schemas.microsoft.com/office/powerpoint/2010/main" val="75286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92672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001861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36632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Bayesiano penaliza más la complejidad</a:t>
            </a:r>
          </a:p>
        </p:txBody>
      </p:sp>
    </p:spTree>
    <p:extLst>
      <p:ext uri="{BB962C8B-B14F-4D97-AF65-F5344CB8AC3E}">
        <p14:creationId xmlns:p14="http://schemas.microsoft.com/office/powerpoint/2010/main" val="2466604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 </a:t>
            </a:r>
            <a:r>
              <a:rPr lang="es-ES" dirty="0" err="1"/>
              <a:t>autoencoder</a:t>
            </a:r>
            <a:r>
              <a:rPr lang="es-ES" dirty="0"/>
              <a:t> </a:t>
            </a:r>
            <a:r>
              <a:rPr lang="es-ES" b="1" dirty="0"/>
              <a:t>es un tipo de red neuronal artificial que se utiliza para aprender representaciones eficientes de datos</a:t>
            </a:r>
            <a:endParaRPr lang="es-ES_tradnl" dirty="0"/>
          </a:p>
        </p:txBody>
      </p:sp>
    </p:spTree>
    <p:extLst>
      <p:ext uri="{BB962C8B-B14F-4D97-AF65-F5344CB8AC3E}">
        <p14:creationId xmlns:p14="http://schemas.microsoft.com/office/powerpoint/2010/main" val="120981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5256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16793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Esta transformación de ejes de datos a ejes principales es una transformación afín, lo que básicamente significa que se compone de traslación, rotación y escalado uniforme. </a:t>
            </a:r>
          </a:p>
          <a:p>
            <a:endParaRPr lang="es-ES_tradnl" dirty="0"/>
          </a:p>
        </p:txBody>
      </p:sp>
    </p:spTree>
    <p:extLst>
      <p:ext uri="{BB962C8B-B14F-4D97-AF65-F5344CB8AC3E}">
        <p14:creationId xmlns:p14="http://schemas.microsoft.com/office/powerpoint/2010/main" val="2524086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Este conjunto de </a:t>
            </a:r>
            <a:r>
              <a:rPr lang="en-US" dirty="0" err="1"/>
              <a:t>datos</a:t>
            </a:r>
            <a:r>
              <a:rPr lang="en-US" dirty="0"/>
              <a:t> de </a:t>
            </a:r>
            <a:r>
              <a:rPr lang="en-US" dirty="0" err="1"/>
              <a:t>dimensión</a:t>
            </a:r>
            <a:r>
              <a:rPr lang="en-US" dirty="0"/>
              <a:t> </a:t>
            </a:r>
            <a:r>
              <a:rPr lang="en-US" dirty="0" err="1"/>
              <a:t>reducida</a:t>
            </a:r>
            <a:r>
              <a:rPr lang="en-US" dirty="0"/>
              <a:t> es, </a:t>
            </a:r>
            <a:r>
              <a:rPr lang="en-US" dirty="0" err="1"/>
              <a:t>en</a:t>
            </a:r>
            <a:r>
              <a:rPr lang="en-US" dirty="0"/>
              <a:t> </a:t>
            </a:r>
            <a:r>
              <a:rPr lang="en-US" dirty="0" err="1"/>
              <a:t>cierto</a:t>
            </a:r>
            <a:r>
              <a:rPr lang="en-US" dirty="0"/>
              <a:t> </a:t>
            </a:r>
            <a:r>
              <a:rPr lang="en-US" dirty="0" err="1"/>
              <a:t>sentido</a:t>
            </a:r>
            <a:r>
              <a:rPr lang="en-US" dirty="0"/>
              <a:t>, "lo </a:t>
            </a:r>
            <a:r>
              <a:rPr lang="en-US" dirty="0" err="1"/>
              <a:t>suficientemente</a:t>
            </a:r>
            <a:r>
              <a:rPr lang="en-US" dirty="0"/>
              <a:t> bueno" para </a:t>
            </a:r>
            <a:r>
              <a:rPr lang="en-US" dirty="0" err="1"/>
              <a:t>codificar</a:t>
            </a:r>
            <a:r>
              <a:rPr lang="en-US" dirty="0"/>
              <a:t> las </a:t>
            </a:r>
            <a:r>
              <a:rPr lang="en-US" dirty="0" err="1"/>
              <a:t>relaciones</a:t>
            </a:r>
            <a:r>
              <a:rPr lang="en-US" dirty="0"/>
              <a:t> </a:t>
            </a:r>
            <a:r>
              <a:rPr lang="en-US" dirty="0" err="1"/>
              <a:t>más</a:t>
            </a:r>
            <a:r>
              <a:rPr lang="en-US" dirty="0"/>
              <a:t> </a:t>
            </a:r>
            <a:r>
              <a:rPr lang="en-US" dirty="0" err="1"/>
              <a:t>importantes</a:t>
            </a:r>
            <a:r>
              <a:rPr lang="en-US" dirty="0"/>
              <a:t> entre </a:t>
            </a:r>
            <a:r>
              <a:rPr lang="en-US" dirty="0" err="1"/>
              <a:t>los</a:t>
            </a:r>
            <a:r>
              <a:rPr lang="en-US" dirty="0"/>
              <a:t> puntos: a </a:t>
            </a:r>
            <a:r>
              <a:rPr lang="en-US" dirty="0" err="1"/>
              <a:t>pesar</a:t>
            </a:r>
            <a:r>
              <a:rPr lang="en-US" dirty="0"/>
              <a:t> de </a:t>
            </a:r>
            <a:r>
              <a:rPr lang="en-US" dirty="0" err="1"/>
              <a:t>reducir</a:t>
            </a:r>
            <a:r>
              <a:rPr lang="en-US" dirty="0"/>
              <a:t> la </a:t>
            </a:r>
            <a:r>
              <a:rPr lang="en-US" dirty="0" err="1"/>
              <a:t>dimensión</a:t>
            </a:r>
            <a:r>
              <a:rPr lang="en-US" dirty="0"/>
              <a:t> de </a:t>
            </a:r>
            <a:r>
              <a:rPr lang="en-US" dirty="0" err="1"/>
              <a:t>los</a:t>
            </a:r>
            <a:r>
              <a:rPr lang="en-US" dirty="0"/>
              <a:t> </a:t>
            </a:r>
            <a:r>
              <a:rPr lang="en-US" dirty="0" err="1"/>
              <a:t>datos</a:t>
            </a:r>
            <a:r>
              <a:rPr lang="en-US" dirty="0"/>
              <a:t> </a:t>
            </a:r>
            <a:r>
              <a:rPr lang="en-US" dirty="0" err="1"/>
              <a:t>en</a:t>
            </a:r>
            <a:r>
              <a:rPr lang="en-US" dirty="0"/>
              <a:t> un 50%, la </a:t>
            </a:r>
            <a:r>
              <a:rPr lang="en-US" dirty="0" err="1"/>
              <a:t>relación</a:t>
            </a:r>
            <a:r>
              <a:rPr lang="en-US" dirty="0"/>
              <a:t> general entre </a:t>
            </a:r>
            <a:r>
              <a:rPr lang="en-US" dirty="0" err="1"/>
              <a:t>los</a:t>
            </a:r>
            <a:r>
              <a:rPr lang="en-US" dirty="0"/>
              <a:t> puntos de </a:t>
            </a:r>
            <a:r>
              <a:rPr lang="en-US" dirty="0" err="1"/>
              <a:t>datos</a:t>
            </a:r>
            <a:r>
              <a:rPr lang="en-US" dirty="0"/>
              <a:t> se </a:t>
            </a:r>
            <a:r>
              <a:rPr lang="en-US" dirty="0" err="1"/>
              <a:t>conserva</a:t>
            </a:r>
            <a:r>
              <a:rPr lang="en-US" dirty="0"/>
              <a:t> </a:t>
            </a:r>
            <a:r>
              <a:rPr lang="en-US" dirty="0" err="1"/>
              <a:t>en</a:t>
            </a:r>
            <a:r>
              <a:rPr lang="en-US" dirty="0"/>
              <a:t> </a:t>
            </a:r>
            <a:r>
              <a:rPr lang="en-US" dirty="0" err="1"/>
              <a:t>su</a:t>
            </a:r>
            <a:r>
              <a:rPr lang="en-US" dirty="0"/>
              <a:t> mayor </a:t>
            </a:r>
            <a:r>
              <a:rPr lang="en-US" dirty="0" err="1"/>
              <a:t>parte</a:t>
            </a:r>
            <a:r>
              <a:rPr lang="en-US" dirty="0"/>
              <a:t>.</a:t>
            </a:r>
          </a:p>
          <a:p>
            <a:endParaRPr lang="es-ES_tradnl" dirty="0"/>
          </a:p>
        </p:txBody>
      </p:sp>
    </p:spTree>
    <p:extLst>
      <p:ext uri="{BB962C8B-B14F-4D97-AF65-F5344CB8AC3E}">
        <p14:creationId xmlns:p14="http://schemas.microsoft.com/office/powerpoint/2010/main" val="2445904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17410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99594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09888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45120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6595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7545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2492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456203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8571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tipo de </a:t>
            </a:r>
            <a:r>
              <a:rPr lang="es-ES_tradnl" dirty="0" err="1"/>
              <a:t>clustering</a:t>
            </a:r>
            <a:r>
              <a:rPr lang="es-ES_tradnl" dirty="0"/>
              <a:t> está basado en modelos (distribuciones) a diferencia de k-</a:t>
            </a:r>
            <a:r>
              <a:rPr lang="es-ES_tradnl" dirty="0" err="1"/>
              <a:t>means</a:t>
            </a:r>
            <a:endParaRPr lang="es-ES_tradnl" dirty="0"/>
          </a:p>
        </p:txBody>
      </p:sp>
    </p:spTree>
    <p:extLst>
      <p:ext uri="{BB962C8B-B14F-4D97-AF65-F5344CB8AC3E}">
        <p14:creationId xmlns:p14="http://schemas.microsoft.com/office/powerpoint/2010/main" val="1553672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Una forma de pensar en el modelo K-</a:t>
            </a:r>
            <a:r>
              <a:rPr lang="es-ES" dirty="0" err="1"/>
              <a:t>means</a:t>
            </a:r>
            <a:r>
              <a:rPr lang="es-ES" dirty="0"/>
              <a:t> es que coloca un círculo en el centro de cada grupo, con un radio definido por el punto más distante del grupo. Este radio actúa como un límite estricto para la asignación de grupos dentro del conjunto de entrenamiento: cualquier punto fuera de este círculo no se considera miembro del grupo. </a:t>
            </a:r>
            <a:endParaRPr lang="es-ES_tradnl" dirty="0"/>
          </a:p>
        </p:txBody>
      </p:sp>
    </p:spTree>
    <p:extLst>
      <p:ext uri="{BB962C8B-B14F-4D97-AF65-F5344CB8AC3E}">
        <p14:creationId xmlns:p14="http://schemas.microsoft.com/office/powerpoint/2010/main" val="266922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
        <p:nvSpPr>
          <p:cNvPr id="6" name="TextBox 5">
            <a:extLst>
              <a:ext uri="{FF2B5EF4-FFF2-40B4-BE49-F238E27FC236}">
                <a16:creationId xmlns:a16="http://schemas.microsoft.com/office/drawing/2014/main" id="{69FBCD54-7964-52E0-031E-C26181010D8E}"/>
              </a:ext>
            </a:extLst>
          </p:cNvPr>
          <p:cNvSpPr txBox="1"/>
          <p:nvPr userDrawn="1">
            <p:extLst>
              <p:ext uri="{1162E1C5-73C7-4A58-AE30-91384D911F3F}">
                <p184:classification xmlns:p184="http://schemas.microsoft.com/office/powerpoint/2018/4/main" val="ftr"/>
              </p:ext>
            </p:extLst>
          </p:nvPr>
        </p:nvSpPr>
        <p:spPr>
          <a:xfrm>
            <a:off x="11301413" y="13530580"/>
            <a:ext cx="1803400" cy="121920"/>
          </a:xfrm>
          <a:prstGeom prst="rect">
            <a:avLst/>
          </a:prstGeom>
        </p:spPr>
        <p:txBody>
          <a:bodyPr horzOverflow="overflow" lIns="0" tIns="0" rIns="0" bIns="0">
            <a:spAutoFit/>
          </a:bodyPr>
          <a:lstStyle/>
          <a:p>
            <a:pPr algn="l"/>
            <a:r>
              <a:rPr lang="en-GB" sz="800">
                <a:solidFill>
                  <a:srgbClr val="0000FF">
                    <a:alpha val="50000"/>
                  </a:srgbClr>
                </a:solidFill>
                <a:latin typeface="Calibri" panose="020F0502020204030204" pitchFamily="34" charset="0"/>
                <a:cs typeface="Calibri" panose="020F0502020204030204" pitchFamily="34" charset="0"/>
              </a:rPr>
              <a:t>Datos elaborados por BCP para uso Interno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s://umap-learn.readthedocs.io/en/latest/"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6.xml"/><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42.png"/><Relationship Id="rId5" Type="http://schemas.openxmlformats.org/officeDocument/2006/relationships/image" Target="../media/image20.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19.png"/><Relationship Id="rId9" Type="http://schemas.openxmlformats.org/officeDocument/2006/relationships/image" Target="../media/image40.png"/><Relationship Id="rId14" Type="http://schemas.openxmlformats.org/officeDocument/2006/relationships/image" Target="../media/image45.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Aprendizaje No Supervisado</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a:solidFill>
                  <a:schemeClr val="tx1"/>
                </a:solidFill>
              </a:rPr>
              <a:t>Antonio Zarauz Moreno</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software más utilizado en </a:t>
            </a:r>
            <a:r>
              <a:rPr lang="es-ES_tradnl" dirty="0" err="1"/>
              <a:t>Boosting</a:t>
            </a:r>
            <a:r>
              <a:rPr lang="es-ES_tradnl" dirty="0"/>
              <a:t> es </a:t>
            </a:r>
            <a:r>
              <a:rPr lang="es-ES_tradnl" b="1" dirty="0">
                <a:hlinkClick r:id="rId3"/>
              </a:rPr>
              <a:t>XGBoost</a:t>
            </a:r>
            <a:r>
              <a:rPr lang="es-ES_tradnl" dirty="0"/>
              <a:t>, una implementación del </a:t>
            </a:r>
            <a:r>
              <a:rPr lang="es-ES_tradnl" dirty="0" err="1"/>
              <a:t>Boosting</a:t>
            </a:r>
            <a:r>
              <a:rPr lang="es-ES_tradnl" dirty="0"/>
              <a:t> de gradiente estocástico desarrollado por </a:t>
            </a:r>
            <a:r>
              <a:rPr lang="es-ES_tradnl" dirty="0" err="1"/>
              <a:t>Tianqi</a:t>
            </a:r>
            <a:r>
              <a:rPr lang="es-ES_tradnl" dirty="0"/>
              <a:t> Chen y Carlos </a:t>
            </a:r>
            <a:r>
              <a:rPr lang="es-ES_tradnl" dirty="0" err="1"/>
              <a:t>Guestrin</a:t>
            </a:r>
            <a:r>
              <a:rPr lang="es-ES_tradnl" dirty="0"/>
              <a:t> en la Universidad de Washington. </a:t>
            </a:r>
          </a:p>
          <a:p>
            <a:pPr>
              <a:defRPr sz="4600">
                <a:latin typeface="Graphik Compact Regular"/>
                <a:ea typeface="Graphik Compact Regular"/>
                <a:cs typeface="Graphik Compact Regular"/>
                <a:sym typeface="Graphik Compact Regular"/>
              </a:defRPr>
            </a:pPr>
            <a:r>
              <a:rPr lang="es-ES_tradnl" dirty="0"/>
              <a:t>En </a:t>
            </a:r>
            <a:r>
              <a:rPr lang="es-ES_tradnl" dirty="0" err="1"/>
              <a:t>AdaBoost</a:t>
            </a:r>
            <a:r>
              <a:rPr lang="es-ES_tradnl" dirty="0"/>
              <a:t> se usa una función exponencial para ponderar cada residuo, con </a:t>
            </a:r>
            <a:r>
              <a:rPr lang="es-ES_tradnl" dirty="0" err="1"/>
              <a:t>XGBoost</a:t>
            </a:r>
            <a:r>
              <a:rPr lang="es-ES_tradnl" dirty="0"/>
              <a:t> se utiliza al gradiente de la función de costo y con ello se pondera a los residuos y los </a:t>
            </a:r>
            <a:r>
              <a:rPr lang="es-ES_tradnl" dirty="0" err="1"/>
              <a:t>weak</a:t>
            </a:r>
            <a:r>
              <a:rPr lang="es-ES_tradnl" dirty="0"/>
              <a:t> </a:t>
            </a:r>
            <a:r>
              <a:rPr lang="es-ES_tradnl" dirty="0" err="1"/>
              <a:t>learners</a:t>
            </a:r>
            <a:r>
              <a:rPr lang="es-ES_tradnl" dirty="0"/>
              <a:t>. </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29622653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Aprendizaje No Supervisado</a:t>
            </a:r>
          </a:p>
        </p:txBody>
      </p:sp>
    </p:spTree>
    <p:extLst>
      <p:ext uri="{BB962C8B-B14F-4D97-AF65-F5344CB8AC3E}">
        <p14:creationId xmlns:p14="http://schemas.microsoft.com/office/powerpoint/2010/main" val="25214222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24846488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r>
              <a:rPr lang="es-ES_tradnl" dirty="0"/>
              <a:t>Esto se debe justamente a que no tenemos con que comparar.</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35507122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152516"/>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Entonces, para que usaríamos este tipo de aprendizaje?</a:t>
            </a:r>
          </a:p>
          <a:p>
            <a:pPr>
              <a:defRPr sz="4600">
                <a:latin typeface="Graphik Compact Regular"/>
                <a:ea typeface="Graphik Compact Regular"/>
                <a:cs typeface="Graphik Compact Regular"/>
                <a:sym typeface="Graphik Compact Regular"/>
              </a:defRPr>
            </a:pPr>
            <a:r>
              <a:rPr lang="es-ES_tradnl" dirty="0"/>
              <a:t>Lo que buscamos en aprendizaje no supervisado es descubrir </a:t>
            </a:r>
            <a:r>
              <a:rPr lang="es-ES_tradnl" b="1" dirty="0">
                <a:solidFill>
                  <a:schemeClr val="accent5"/>
                </a:solidFill>
              </a:rPr>
              <a:t>una estructura sobre la base del conjunto de datos.</a:t>
            </a:r>
            <a:r>
              <a:rPr lang="es-ES_tradnl" dirty="0"/>
              <a:t> A diferencia de los problemas de aprendizaje supervisado, que buscamos predecir un resultado.</a:t>
            </a:r>
          </a:p>
          <a:p>
            <a:pPr>
              <a:defRPr sz="4600">
                <a:latin typeface="Graphik Compact Regular"/>
                <a:ea typeface="Graphik Compact Regular"/>
                <a:cs typeface="Graphik Compact Regular"/>
                <a:sym typeface="Graphik Compact Regular"/>
              </a:defRPr>
            </a:pPr>
            <a:r>
              <a:rPr lang="es-ES_tradnl" dirty="0"/>
              <a:t>En un caso particular, es cuando queremos encontrar en los datos conjuntos que responden de una forma similar, es decir agrupamientos que a priori no son evidentes.</a:t>
            </a:r>
          </a:p>
          <a:p>
            <a:pPr>
              <a:defRPr sz="4600">
                <a:latin typeface="Graphik Compact Regular"/>
                <a:ea typeface="Graphik Compact Regular"/>
                <a:cs typeface="Graphik Compact Regular"/>
                <a:sym typeface="Graphik Compact Regular"/>
              </a:defRPr>
            </a:pPr>
            <a:r>
              <a:rPr lang="es-ES_tradnl" i="1" dirty="0">
                <a:solidFill>
                  <a:schemeClr val="accent1"/>
                </a:solidFill>
              </a:rPr>
              <a:t>Por ejemplo, un sitio de compras podría intentar identificar grupos de compradores con historiales de navegación y compras similares, así como artículos que sean de particular interés para los compradores dentro de cada grupo.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151082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8512729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b="1" dirty="0" err="1">
                <a:solidFill>
                  <a:schemeClr val="accent1"/>
                </a:solidFill>
              </a:rPr>
              <a:t>Clustering</a:t>
            </a:r>
            <a:r>
              <a:rPr lang="es-ES_tradnl" dirty="0"/>
              <a:t> o agrupación se refiere a un conjunto amplio de técnicas para encontrar subgrupos o </a:t>
            </a:r>
            <a:r>
              <a:rPr lang="es-ES_tradnl" dirty="0" err="1"/>
              <a:t>clusters</a:t>
            </a:r>
            <a:r>
              <a:rPr lang="es-ES_tradnl" dirty="0"/>
              <a:t> en un </a:t>
            </a:r>
            <a:r>
              <a:rPr lang="es-ES_tradnl" dirty="0" err="1"/>
              <a:t>dataset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agrupamos las observaciones, buscamos dividirlas en grupos distintos de modo que las observaciones dentro de cada grupo sean </a:t>
            </a:r>
            <a:r>
              <a:rPr lang="es-ES_tradnl" b="1" dirty="0">
                <a:solidFill>
                  <a:schemeClr val="accent3"/>
                </a:solidFill>
              </a:rPr>
              <a:t>similares entre sí</a:t>
            </a:r>
            <a:r>
              <a:rPr lang="es-ES_tradnl" dirty="0"/>
              <a:t>, mientras que las observaciones en otro grupo sean bastante </a:t>
            </a:r>
            <a:r>
              <a:rPr lang="es-ES_tradnl" b="1" dirty="0">
                <a:solidFill>
                  <a:schemeClr val="accent5"/>
                </a:solidFill>
              </a:rPr>
              <a:t>diferentes</a:t>
            </a:r>
            <a:r>
              <a:rPr lang="es-ES_tradnl" dirty="0"/>
              <a:t> de las del primero.</a:t>
            </a:r>
          </a:p>
          <a:p>
            <a:pPr defTabSz="554990">
              <a:spcBef>
                <a:spcPts val="3100"/>
              </a:spcBef>
              <a:defRPr sz="4370">
                <a:latin typeface="Graphik Compact Regular"/>
                <a:ea typeface="Graphik Compact Regular"/>
                <a:cs typeface="Graphik Compact Regular"/>
                <a:sym typeface="Graphik Compact Regular"/>
              </a:defRPr>
            </a:pPr>
            <a:r>
              <a:rPr lang="es-ES_tradnl" dirty="0"/>
              <a:t>Pero, hay que definir que es similar o que es diferente. Esto suele ser una consideración específica de un dominio que debe realizarse basándose en el conocimiento de los datos que se están estudiando.</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Vamos a ver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K-</a:t>
            </a:r>
            <a:r>
              <a:rPr lang="es-ES_tradnl" b="1" dirty="0" err="1"/>
              <a:t>Means</a:t>
            </a:r>
            <a:endParaRPr lang="es-ES_tradnl" b="1"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Tree>
    <p:extLst>
      <p:ext uri="{BB962C8B-B14F-4D97-AF65-F5344CB8AC3E}">
        <p14:creationId xmlns:p14="http://schemas.microsoft.com/office/powerpoint/2010/main" val="40593545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Medidas de distancia o similitud</a:t>
            </a:r>
          </a:p>
        </p:txBody>
      </p:sp>
    </p:spTree>
    <p:extLst>
      <p:ext uri="{BB962C8B-B14F-4D97-AF65-F5344CB8AC3E}">
        <p14:creationId xmlns:p14="http://schemas.microsoft.com/office/powerpoint/2010/main" val="2642593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Métodos de ensamble</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Modelos que votan</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Bagging</a:t>
            </a:r>
            <a:r>
              <a:rPr lang="es-ES_tradnl" dirty="0"/>
              <a:t> y bosques aleatorios</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Boosting</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XGBoost</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Manhattan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euclidiana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Chebyshev</a:t>
                </a:r>
                <a:r>
                  <a:rPr lang="es-ES_tradnl" b="1" dirty="0"/>
                  <a:t>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Minkowski</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𝑖</m:t>
                                              </m:r>
                                            </m:sub>
                                          </m:sSub>
                                        </m:e>
                                      </m:d>
                                    </m:e>
                                    <m:sup>
                                      <m:r>
                                        <a:rPr lang="en-US" b="0" i="1" smtClean="0">
                                          <a:latin typeface="Cambria Math" panose="02040503050406030204" pitchFamily="18" charset="0"/>
                                        </a:rPr>
                                        <m:t>𝑝</m:t>
                                      </m:r>
                                    </m:sup>
                                  </m:sSup>
                                </m:e>
                              </m:nary>
                            </m:e>
                          </m:d>
                        </m:e>
                        <m:sup>
                          <m:r>
                            <a:rPr lang="en-US" b="0" i="1" smtClean="0">
                              <a:latin typeface="Cambria Math" panose="02040503050406030204" pitchFamily="18" charset="0"/>
                            </a:rPr>
                            <m:t>1/</m:t>
                          </m:r>
                          <m:r>
                            <a:rPr lang="en-US" b="0" i="1" smtClean="0">
                              <a:latin typeface="Cambria Math" panose="02040503050406030204" pitchFamily="18" charset="0"/>
                            </a:rPr>
                            <m:t>𝑝</m:t>
                          </m:r>
                        </m:sup>
                      </m:sSup>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b="-2907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4" name="g3744.png" descr="g3744.png">
            <a:extLst>
              <a:ext uri="{FF2B5EF4-FFF2-40B4-BE49-F238E27FC236}">
                <a16:creationId xmlns:a16="http://schemas.microsoft.com/office/drawing/2014/main" id="{7A775446-E459-E101-6EA0-E6FD1D102F69}"/>
              </a:ext>
            </a:extLst>
          </p:cNvPr>
          <p:cNvPicPr>
            <a:picLocks noChangeAspect="1"/>
          </p:cNvPicPr>
          <p:nvPr/>
        </p:nvPicPr>
        <p:blipFill>
          <a:blip r:embed="rId3"/>
          <a:stretch>
            <a:fillRect/>
          </a:stretch>
        </p:blipFill>
        <p:spPr>
          <a:xfrm>
            <a:off x="14516390" y="5027494"/>
            <a:ext cx="6366910" cy="8020423"/>
          </a:xfrm>
          <a:prstGeom prst="rect">
            <a:avLst/>
          </a:prstGeom>
          <a:ln w="12700">
            <a:miter lim="400000"/>
          </a:ln>
        </p:spPr>
      </p:pic>
    </p:spTree>
    <p:extLst>
      <p:ext uri="{BB962C8B-B14F-4D97-AF65-F5344CB8AC3E}">
        <p14:creationId xmlns:p14="http://schemas.microsoft.com/office/powerpoint/2010/main" val="153716015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Coseno</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t>
                </a:r>
                <a:br>
                  <a:rPr lang="en-US"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 </m:t>
                          </m:r>
                        </m:den>
                      </m:f>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pic>
        <p:nvPicPr>
          <p:cNvPr id="5" name="323.png" descr="323.png">
            <a:extLst>
              <a:ext uri="{FF2B5EF4-FFF2-40B4-BE49-F238E27FC236}">
                <a16:creationId xmlns:a16="http://schemas.microsoft.com/office/drawing/2014/main" id="{A42B70B5-20B9-843B-8594-B9B7D2878B75}"/>
              </a:ext>
            </a:extLst>
          </p:cNvPr>
          <p:cNvPicPr>
            <a:picLocks noChangeAspect="1"/>
          </p:cNvPicPr>
          <p:nvPr/>
        </p:nvPicPr>
        <p:blipFill>
          <a:blip r:embed="rId3"/>
          <a:stretch>
            <a:fillRect/>
          </a:stretch>
        </p:blipFill>
        <p:spPr>
          <a:xfrm>
            <a:off x="13731766" y="5704142"/>
            <a:ext cx="6964769" cy="6389229"/>
          </a:xfrm>
          <a:prstGeom prst="rect">
            <a:avLst/>
          </a:prstGeom>
          <a:ln w="12700">
            <a:miter lim="400000"/>
          </a:ln>
        </p:spPr>
      </p:pic>
    </p:spTree>
    <p:extLst>
      <p:ext uri="{BB962C8B-B14F-4D97-AF65-F5344CB8AC3E}">
        <p14:creationId xmlns:p14="http://schemas.microsoft.com/office/powerpoint/2010/main" val="10396291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Similitud de Jaccard</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den>
                      </m:f>
                    </m:oMath>
                  </m:oMathPara>
                </a14:m>
                <a:br>
                  <a:rPr lang="en-US" dirty="0"/>
                </a:br>
                <a:endParaRPr lang="en-US"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Hamming</a:t>
                </a: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pic>
        <p:nvPicPr>
          <p:cNvPr id="4" name="sss.png" descr="sss.png">
            <a:extLst>
              <a:ext uri="{FF2B5EF4-FFF2-40B4-BE49-F238E27FC236}">
                <a16:creationId xmlns:a16="http://schemas.microsoft.com/office/drawing/2014/main" id="{693C79DF-0582-74A8-5A79-F152E71B7A27}"/>
              </a:ext>
            </a:extLst>
          </p:cNvPr>
          <p:cNvPicPr>
            <a:picLocks noChangeAspect="1"/>
          </p:cNvPicPr>
          <p:nvPr/>
        </p:nvPicPr>
        <p:blipFill>
          <a:blip r:embed="rId3"/>
          <a:stretch>
            <a:fillRect/>
          </a:stretch>
        </p:blipFill>
        <p:spPr>
          <a:xfrm>
            <a:off x="10347341" y="6411433"/>
            <a:ext cx="7447604" cy="2037010"/>
          </a:xfrm>
          <a:prstGeom prst="rect">
            <a:avLst/>
          </a:prstGeom>
          <a:ln w="12700">
            <a:miter lim="400000"/>
          </a:ln>
        </p:spPr>
      </p:pic>
      <p:pic>
        <p:nvPicPr>
          <p:cNvPr id="6" name="223.png" descr="223.png">
            <a:extLst>
              <a:ext uri="{FF2B5EF4-FFF2-40B4-BE49-F238E27FC236}">
                <a16:creationId xmlns:a16="http://schemas.microsoft.com/office/drawing/2014/main" id="{23CFA15D-A387-11E3-DEC8-01A23B0B0ADB}"/>
              </a:ext>
            </a:extLst>
          </p:cNvPr>
          <p:cNvPicPr>
            <a:picLocks noChangeAspect="1"/>
          </p:cNvPicPr>
          <p:nvPr/>
        </p:nvPicPr>
        <p:blipFill>
          <a:blip r:embed="rId4"/>
          <a:stretch>
            <a:fillRect/>
          </a:stretch>
        </p:blipFill>
        <p:spPr>
          <a:xfrm>
            <a:off x="8008111" y="10167863"/>
            <a:ext cx="7825386" cy="1555310"/>
          </a:xfrm>
          <a:prstGeom prst="rect">
            <a:avLst/>
          </a:prstGeom>
          <a:ln w="12700">
            <a:miter lim="400000"/>
          </a:ln>
        </p:spPr>
      </p:pic>
    </p:spTree>
    <p:extLst>
      <p:ext uri="{BB962C8B-B14F-4D97-AF65-F5344CB8AC3E}">
        <p14:creationId xmlns:p14="http://schemas.microsoft.com/office/powerpoint/2010/main" val="20122410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K-</a:t>
            </a:r>
            <a:r>
              <a:rPr lang="es-ES_tradnl" dirty="0" err="1">
                <a:solidFill>
                  <a:schemeClr val="tx1"/>
                </a:solidFill>
              </a:rPr>
              <a:t>means</a:t>
            </a:r>
            <a:r>
              <a:rPr lang="es-ES_tradnl" dirty="0">
                <a:solidFill>
                  <a:schemeClr val="tx1"/>
                </a:solidFill>
              </a:rPr>
              <a:t> </a:t>
            </a:r>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48740926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dirty="0" err="1"/>
              <a:t>clustering</a:t>
            </a:r>
            <a:r>
              <a:rPr lang="es-ES_tradnl" dirty="0"/>
              <a:t> es un enfoque simple para dividir un conjunto de datos en K grupos distintos y no superpuestos. </a:t>
            </a:r>
          </a:p>
          <a:p>
            <a:pPr defTabSz="554990">
              <a:spcBef>
                <a:spcPts val="3100"/>
              </a:spcBef>
              <a:defRPr sz="4370">
                <a:latin typeface="Graphik Compact Regular"/>
                <a:ea typeface="Graphik Compact Regular"/>
                <a:cs typeface="Graphik Compact Regular"/>
                <a:sym typeface="Graphik Compact Regular"/>
              </a:defRPr>
            </a:pPr>
            <a:r>
              <a:rPr lang="es-ES_tradnl" dirty="0"/>
              <a:t>Para realizar la agrupación K-</a:t>
            </a:r>
            <a:r>
              <a:rPr lang="es-ES_tradnl" dirty="0" err="1"/>
              <a:t>means</a:t>
            </a:r>
            <a:r>
              <a:rPr lang="es-ES_tradnl" dirty="0"/>
              <a:t>, primero debemos especificar el número deseado de agrupaciones K y luego, el algoritmo asignará cada observación a exactamente uno de los K grupos.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3984376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pic>
        <p:nvPicPr>
          <p:cNvPr id="6" name="cluster.png" descr="cluster.png">
            <a:extLst>
              <a:ext uri="{FF2B5EF4-FFF2-40B4-BE49-F238E27FC236}">
                <a16:creationId xmlns:a16="http://schemas.microsoft.com/office/drawing/2014/main" id="{6E3FF962-4C90-75C8-F53B-B532CDA8C3A5}"/>
              </a:ext>
            </a:extLst>
          </p:cNvPr>
          <p:cNvPicPr>
            <a:picLocks noChangeAspect="1"/>
          </p:cNvPicPr>
          <p:nvPr/>
        </p:nvPicPr>
        <p:blipFill>
          <a:blip r:embed="rId2"/>
          <a:stretch>
            <a:fillRect/>
          </a:stretch>
        </p:blipFill>
        <p:spPr>
          <a:xfrm>
            <a:off x="2344556" y="3940523"/>
            <a:ext cx="19694888" cy="8152848"/>
          </a:xfrm>
          <a:prstGeom prst="rect">
            <a:avLst/>
          </a:prstGeom>
          <a:ln w="12700">
            <a:miter lim="400000"/>
          </a:ln>
        </p:spPr>
      </p:pic>
    </p:spTree>
    <p:extLst>
      <p:ext uri="{BB962C8B-B14F-4D97-AF65-F5344CB8AC3E}">
        <p14:creationId xmlns:p14="http://schemas.microsoft.com/office/powerpoint/2010/main" val="26554188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Pongamos algunas notaciones, sean C</a:t>
                </a:r>
                <a:r>
                  <a:rPr lang="es-ES_tradnl" baseline="-25000" dirty="0"/>
                  <a:t>1</a:t>
                </a:r>
                <a:r>
                  <a:rPr lang="es-ES_tradnl" dirty="0"/>
                  <a:t>, C</a:t>
                </a:r>
                <a:r>
                  <a:rPr lang="es-ES_tradnl" baseline="-25000" dirty="0"/>
                  <a:t>2</a:t>
                </a:r>
                <a:r>
                  <a:rPr lang="es-ES_tradnl" dirty="0"/>
                  <a:t>, …, C</a:t>
                </a:r>
                <a:r>
                  <a:rPr lang="es-ES_tradnl" baseline="-25000" dirty="0"/>
                  <a:t>K</a:t>
                </a:r>
                <a:r>
                  <a:rPr lang="es-ES_tradnl" dirty="0"/>
                  <a:t> son conjuntos que contienen los índices de las observaciones del </a:t>
                </a:r>
                <a:r>
                  <a:rPr lang="es-ES_tradnl" dirty="0" err="1"/>
                  <a:t>dataset</a:t>
                </a:r>
                <a:r>
                  <a:rPr lang="es-ES_tradnl" dirty="0"/>
                  <a:t> en cada </a:t>
                </a:r>
                <a:r>
                  <a:rPr lang="es-ES_tradnl" dirty="0" err="1"/>
                  <a:t>cluster</a:t>
                </a:r>
                <a:r>
                  <a:rPr lang="es-ES_tradnl" dirty="0"/>
                  <a:t>. Y se satisface las siguientes propiedades: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Cada observación pertenece al menos a uno de los K </a:t>
                </a:r>
                <a:r>
                  <a:rPr lang="es-ES_tradnl" dirty="0" err="1"/>
                  <a:t>clusters</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2</m:t>
                          </m:r>
                        </m:sub>
                      </m:sSub>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smtClean="0">
                          <a:latin typeface="Cambria Math" panose="02040503050406030204" pitchFamily="18" charset="0"/>
                          <a:ea typeface="Cambria Math" panose="02040503050406030204" pitchFamily="18" charset="0"/>
                        </a:rPr>
                        <m:t>∙</m:t>
                      </m:r>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𝐾</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 </m:t>
                          </m:r>
                          <m:r>
                            <a:rPr lang="en-US" b="0" i="1" smtClean="0">
                              <a:latin typeface="Cambria Math" panose="02040503050406030204" pitchFamily="18" charset="0"/>
                            </a:rPr>
                            <m:t>𝑛</m:t>
                          </m:r>
                        </m:e>
                      </m:d>
                    </m:oMath>
                  </m:oMathPara>
                </a14:m>
                <a:endParaRPr lang="es-ES_tradnl"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Los </a:t>
                </a:r>
                <a:r>
                  <a:rPr lang="es-ES_tradnl" dirty="0" err="1"/>
                  <a:t>cluster</a:t>
                </a:r>
                <a:r>
                  <a:rPr lang="es-ES_tradnl" dirty="0"/>
                  <a:t> no se superponen, es decir, una observación pertenece a un solo </a:t>
                </a:r>
                <a:r>
                  <a:rPr lang="es-ES_tradnl" dirty="0" err="1"/>
                  <a:t>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𝑘</m:t>
                          </m:r>
                          <m:r>
                            <a:rPr lang="en-US"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smtClean="0">
                          <a:latin typeface="Cambria Math" panose="02040503050406030204" pitchFamily="18" charset="0"/>
                          <a:ea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429254403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La idea detrás del algoritmo es que un buen agrupamiento es uno en donde la variación dentro del </a:t>
                </a:r>
                <a:r>
                  <a:rPr lang="es-ES_tradnl" dirty="0" err="1"/>
                  <a:t>cluster</a:t>
                </a:r>
                <a:r>
                  <a:rPr lang="es-ES_tradnl" dirty="0"/>
                  <a:t> es la menor posible.</a:t>
                </a:r>
              </a:p>
              <a:p>
                <a:pPr defTabSz="554990">
                  <a:spcBef>
                    <a:spcPts val="3100"/>
                  </a:spcBef>
                  <a:defRPr sz="4370">
                    <a:latin typeface="Graphik Compact Regular"/>
                    <a:ea typeface="Graphik Compact Regular"/>
                    <a:cs typeface="Graphik Compact Regular"/>
                    <a:sym typeface="Graphik Compact Regular"/>
                  </a:defRPr>
                </a:pPr>
                <a:r>
                  <a:rPr lang="es-ES_tradnl" dirty="0"/>
                  <a:t>La variación dentro de un </a:t>
                </a:r>
                <a:r>
                  <a:rPr lang="es-ES_tradnl" dirty="0" err="1"/>
                  <a:t>cluster</a:t>
                </a:r>
                <a:r>
                  <a:rPr lang="es-ES_tradnl" dirty="0"/>
                  <a:t> C</a:t>
                </a:r>
                <a:r>
                  <a:rPr lang="es-ES_tradnl" baseline="-25000" dirty="0"/>
                  <a:t>K</a:t>
                </a:r>
                <a:r>
                  <a:rPr lang="es-ES_tradnl" dirty="0"/>
                  <a:t> es una medida </a:t>
                </a:r>
                <a:r>
                  <a:rPr lang="es-ES_tradnl" b="1" dirty="0"/>
                  <a:t>W(C</a:t>
                </a:r>
                <a:r>
                  <a:rPr lang="es-ES_tradnl" b="1" baseline="-25000" dirty="0"/>
                  <a:t>K</a:t>
                </a:r>
                <a:r>
                  <a:rPr lang="es-ES_tradnl" b="1" dirty="0"/>
                  <a:t>) </a:t>
                </a:r>
                <a:r>
                  <a:rPr lang="es-ES_tradnl" dirty="0"/>
                  <a:t>de la cantidad en la que las observaciones dentro de un </a:t>
                </a:r>
                <a:r>
                  <a:rPr lang="es-ES_tradnl" dirty="0" err="1"/>
                  <a:t>cluster</a:t>
                </a:r>
                <a:r>
                  <a:rPr lang="es-ES_tradnl" dirty="0"/>
                  <a:t> difieren entre sí. Lo que buscamos hacer es:  </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140"/>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19840790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poder resolver este problema, debemos definir a W(CK). Hay muchas métricas posibles, pero la más común es la distancia Euclidiana cuadrada o Suma de Cuadrados </a:t>
                </a:r>
                <a:r>
                  <a:rPr lang="es-ES_tradnl" dirty="0" err="1"/>
                  <a:t>Intracluster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𝐾</m:t>
                            </m:r>
                          </m:sub>
                        </m:sSub>
                      </m:e>
                    </m:d>
                  </m:oMath>
                </a14:m>
                <a:r>
                  <a:rPr lang="es-ES_tradnl" dirty="0"/>
                  <a:t> es el número de observaciones en el </a:t>
                </a:r>
                <a:r>
                  <a:rPr lang="es-ES_tradnl" dirty="0" err="1"/>
                  <a:t>cluster</a:t>
                </a:r>
                <a:r>
                  <a:rPr lang="es-ES_tradnl" dirty="0"/>
                  <a:t> k.</a:t>
                </a:r>
              </a:p>
              <a:p>
                <a:pPr defTabSz="554990">
                  <a:spcBef>
                    <a:spcPts val="3100"/>
                  </a:spcBef>
                  <a:defRPr sz="4370">
                    <a:latin typeface="Graphik Compact Regular"/>
                    <a:ea typeface="Graphik Compact Regular"/>
                    <a:cs typeface="Graphik Compact Regular"/>
                    <a:sym typeface="Graphik Compact Regular"/>
                  </a:defRPr>
                </a:pPr>
                <a:r>
                  <a:rPr lang="es-ES_tradnl" dirty="0"/>
                  <a:t>Ahora, resolver esta minimización es un problema difícil de resolver dado a la inmensa cantidad de cálculos.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2247" r="-1451"/>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4246548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Una forma de resolver esto de una forma más eficiente es calcular el centroide del </a:t>
                </a:r>
                <a:r>
                  <a:rPr lang="es-ES_tradnl" dirty="0" err="1"/>
                  <a:t>cluster</a:t>
                </a:r>
                <a:r>
                  <a:rPr lang="es-ES_tradnl" dirty="0"/>
                  <a:t> y calcular la distancia con respecto a ese punto.</a:t>
                </a:r>
              </a:p>
              <a:p>
                <a:pPr defTabSz="554990">
                  <a:spcBef>
                    <a:spcPts val="3100"/>
                  </a:spcBef>
                  <a:defRPr sz="4370">
                    <a:latin typeface="Graphik Compact Regular"/>
                    <a:ea typeface="Graphik Compact Regular"/>
                    <a:cs typeface="Graphik Compact Regular"/>
                    <a:sym typeface="Graphik Compact Regular"/>
                  </a:defRPr>
                </a:pPr>
                <a:r>
                  <a:rPr lang="es-ES_tradnl" dirty="0"/>
                  <a:t>El centroide de un </a:t>
                </a:r>
                <a:r>
                  <a:rPr lang="es-ES_tradnl" dirty="0" err="1"/>
                  <a:t>cluster</a:t>
                </a:r>
                <a:r>
                  <a:rPr lang="es-ES_tradnl" dirty="0"/>
                  <a:t> se calcula de la siguiente forma:</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𝐶𝑒𝑛𝑡𝑟𝑜𝑖𝑑𝑒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Entonces, ahora podemos calcular la distancia intra-</a:t>
                </a:r>
                <a:r>
                  <a:rPr lang="es-ES_tradnl" dirty="0" err="1"/>
                  <a:t>cluster</a:t>
                </a:r>
                <a:r>
                  <a:rPr lang="es-ES_tradnl" dirty="0"/>
                  <a:t> más sencillamente:</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acc>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22612"/>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spTree>
    <p:extLst>
      <p:ext uri="{BB962C8B-B14F-4D97-AF65-F5344CB8AC3E}">
        <p14:creationId xmlns:p14="http://schemas.microsoft.com/office/powerpoint/2010/main" val="13028816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400" y="3560736"/>
            <a:ext cx="22030267" cy="379591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llevamos esta idea al campo del aprendizaje automático, al promediar la salida de un conjunto de predictores es altamente probable que obtengamos mejores métricas que considerando la salida de uno solo de ellos.</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un conjunto de predictores se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estos métodos comúnmente se llaman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p>
        </p:txBody>
      </p:sp>
      <p:sp>
        <p:nvSpPr>
          <p:cNvPr id="9" name="Rectangle 8">
            <a:extLst>
              <a:ext uri="{FF2B5EF4-FFF2-40B4-BE49-F238E27FC236}">
                <a16:creationId xmlns:a16="http://schemas.microsoft.com/office/drawing/2014/main" id="{DE4474E2-B266-5482-6856-6A2BD613774B}"/>
              </a:ext>
            </a:extLst>
          </p:cNvPr>
          <p:cNvSpPr/>
          <p:nvPr/>
        </p:nvSpPr>
        <p:spPr>
          <a:xfrm>
            <a:off x="1295400" y="8438107"/>
            <a:ext cx="22030267" cy="2664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cada uno en una parte diferente del conjunto de entrenamiento, generar predicciones con cada uno de los árboles individuales y luego predecir la clase que tenga mayor cantidad de votos.</a:t>
            </a:r>
          </a:p>
        </p:txBody>
      </p:sp>
    </p:spTree>
    <p:extLst>
      <p:ext uri="{BB962C8B-B14F-4D97-AF65-F5344CB8AC3E}">
        <p14:creationId xmlns:p14="http://schemas.microsoft.com/office/powerpoint/2010/main" val="18643138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ahora buscamos minimizar la suma de las distancias intra-</a:t>
                </a:r>
                <a:r>
                  <a:rPr lang="es-ES_tradnl" dirty="0" err="1"/>
                  <a:t>cluster</a:t>
                </a:r>
                <a:r>
                  <a:rPr lang="es-ES_tradnl" dirty="0"/>
                  <a:t> que es lo que se conoce como </a:t>
                </a:r>
                <a:r>
                  <a:rPr lang="es-ES_tradnl" b="1" dirty="0">
                    <a:solidFill>
                      <a:schemeClr val="accent1"/>
                    </a:solidFill>
                  </a:rPr>
                  <a:t>inercia</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𝐼𝑛𝑒𝑟𝑐𝑖𝑎</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Y ahora sí, el problema de minimización es más eficiente, </a:t>
                </a:r>
                <a14:m>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El proceso es iterativo, y se va minimizando de a pasos hasta que llegue a un valor estable, siempre en dirección que reduce la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9129" r="-110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spTree>
    <p:extLst>
      <p:ext uri="{BB962C8B-B14F-4D97-AF65-F5344CB8AC3E}">
        <p14:creationId xmlns:p14="http://schemas.microsoft.com/office/powerpoint/2010/main" val="8971232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Asignar aleatoriamente, de 1 a K, a cada observación. A modo de inicialización.</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Iterar hasta que la asignación de </a:t>
            </a:r>
            <a:r>
              <a:rPr lang="es-ES_tradnl" dirty="0" err="1"/>
              <a:t>cluster</a:t>
            </a:r>
            <a:r>
              <a:rPr lang="es-ES_tradnl" dirty="0"/>
              <a:t> no cambia más,</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sp>
        <p:nvSpPr>
          <p:cNvPr id="5" name="TextBox 4">
            <a:extLst>
              <a:ext uri="{FF2B5EF4-FFF2-40B4-BE49-F238E27FC236}">
                <a16:creationId xmlns:a16="http://schemas.microsoft.com/office/drawing/2014/main" id="{F2845098-05F4-922F-3C3F-209880ACD770}"/>
              </a:ext>
            </a:extLst>
          </p:cNvPr>
          <p:cNvSpPr txBox="1"/>
          <p:nvPr/>
        </p:nvSpPr>
        <p:spPr>
          <a:xfrm>
            <a:off x="2096813" y="5903972"/>
            <a:ext cx="20857779" cy="3039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uno de los K </a:t>
            </a:r>
            <a:r>
              <a:rPr lang="es-ES_tradnl" dirty="0" err="1"/>
              <a:t>clusters</a:t>
            </a:r>
            <a:r>
              <a:rPr lang="es-ES_tradnl" dirty="0"/>
              <a:t>, se computa el </a:t>
            </a:r>
            <a:r>
              <a:rPr lang="es-ES_tradnl" b="1" dirty="0">
                <a:solidFill>
                  <a:schemeClr val="accent5"/>
                </a:solidFill>
              </a:rPr>
              <a:t>centroide</a:t>
            </a:r>
            <a:r>
              <a:rPr lang="es-ES_tradnl" dirty="0"/>
              <a:t> del </a:t>
            </a:r>
            <a:r>
              <a:rPr lang="es-ES_tradnl" dirty="0" err="1"/>
              <a:t>cluster</a:t>
            </a:r>
            <a:r>
              <a:rPr lang="es-ES_tradnl" dirty="0"/>
              <a:t>.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asignan a cada observación al </a:t>
            </a:r>
            <a:r>
              <a:rPr lang="es-ES_tradnl" dirty="0" err="1"/>
              <a:t>cluster</a:t>
            </a:r>
            <a:r>
              <a:rPr lang="es-ES_tradnl" dirty="0"/>
              <a:t> al que el centroide se encuentre más cercano (mediante la distancia Euclidiana).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calcula el valor de inercia.</a:t>
            </a:r>
          </a:p>
        </p:txBody>
      </p:sp>
    </p:spTree>
    <p:extLst>
      <p:ext uri="{BB962C8B-B14F-4D97-AF65-F5344CB8AC3E}">
        <p14:creationId xmlns:p14="http://schemas.microsoft.com/office/powerpoint/2010/main" val="33868507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pic>
        <p:nvPicPr>
          <p:cNvPr id="7" name="kmean2.png" descr="kmean2.png">
            <a:extLst>
              <a:ext uri="{FF2B5EF4-FFF2-40B4-BE49-F238E27FC236}">
                <a16:creationId xmlns:a16="http://schemas.microsoft.com/office/drawing/2014/main" id="{0F54DCE2-5DD6-43C5-B4BC-725D070F83E7}"/>
              </a:ext>
            </a:extLst>
          </p:cNvPr>
          <p:cNvPicPr>
            <a:picLocks noChangeAspect="1"/>
          </p:cNvPicPr>
          <p:nvPr/>
        </p:nvPicPr>
        <p:blipFill>
          <a:blip r:embed="rId2"/>
          <a:stretch>
            <a:fillRect/>
          </a:stretch>
        </p:blipFill>
        <p:spPr>
          <a:xfrm>
            <a:off x="7252447" y="2986000"/>
            <a:ext cx="11613312" cy="10317903"/>
          </a:xfrm>
          <a:prstGeom prst="rect">
            <a:avLst/>
          </a:prstGeom>
          <a:ln w="12700">
            <a:miter lim="400000"/>
          </a:ln>
        </p:spPr>
      </p:pic>
    </p:spTree>
    <p:extLst>
      <p:ext uri="{BB962C8B-B14F-4D97-AF65-F5344CB8AC3E}">
        <p14:creationId xmlns:p14="http://schemas.microsoft.com/office/powerpoint/2010/main" val="988288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algoritmo garantiza que se va a lograr la minimización de la inercia en cada paso. Además, dado que cada paso de iteración siempre disminuye, el algoritmo se ejecuta hasta que llegue a un mínimo local. </a:t>
            </a:r>
          </a:p>
          <a:p>
            <a:pPr defTabSz="554990">
              <a:spcBef>
                <a:spcPts val="3100"/>
              </a:spcBef>
              <a:defRPr sz="4370">
                <a:latin typeface="Graphik Compact Regular"/>
                <a:ea typeface="Graphik Compact Regular"/>
                <a:cs typeface="Graphik Compact Regular"/>
                <a:sym typeface="Graphik Compact Regular"/>
              </a:defRPr>
            </a:pPr>
            <a:r>
              <a:rPr lang="es-ES_tradnl" dirty="0"/>
              <a:t>Esto significa que cada vez que se ejecuta este algoritmo, se puede obtener un resultado diferente. Por esta razón es recomendable correrlo múltiples veces y finalmente seleccionar la </a:t>
            </a:r>
            <a:r>
              <a:rPr lang="es-ES_tradnl" b="1" dirty="0">
                <a:solidFill>
                  <a:schemeClr val="accent3"/>
                </a:solidFill>
              </a:rPr>
              <a:t>mejor</a:t>
            </a:r>
            <a:r>
              <a:rPr lang="es-ES_tradnl" dirty="0"/>
              <a:t> solución (La que tenga menor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23973809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pic>
        <p:nvPicPr>
          <p:cNvPr id="6" name="keman5.png" descr="keman5.png">
            <a:extLst>
              <a:ext uri="{FF2B5EF4-FFF2-40B4-BE49-F238E27FC236}">
                <a16:creationId xmlns:a16="http://schemas.microsoft.com/office/drawing/2014/main" id="{E1A9F048-6109-DB0E-A4B2-012CFAA7AC30}"/>
              </a:ext>
            </a:extLst>
          </p:cNvPr>
          <p:cNvPicPr>
            <a:picLocks noChangeAspect="1"/>
          </p:cNvPicPr>
          <p:nvPr/>
        </p:nvPicPr>
        <p:blipFill>
          <a:blip r:embed="rId2"/>
          <a:stretch>
            <a:fillRect/>
          </a:stretch>
        </p:blipFill>
        <p:spPr>
          <a:xfrm>
            <a:off x="5912069" y="3566374"/>
            <a:ext cx="13994660" cy="8833379"/>
          </a:xfrm>
          <a:prstGeom prst="rect">
            <a:avLst/>
          </a:prstGeom>
          <a:ln w="12700">
            <a:miter lim="400000"/>
          </a:ln>
        </p:spPr>
      </p:pic>
    </p:spTree>
    <p:extLst>
      <p:ext uri="{BB962C8B-B14F-4D97-AF65-F5344CB8AC3E}">
        <p14:creationId xmlns:p14="http://schemas.microsoft.com/office/powerpoint/2010/main" val="363675176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 del codo</a:t>
            </a:r>
          </a:p>
        </p:txBody>
      </p:sp>
    </p:spTree>
    <p:extLst>
      <p:ext uri="{BB962C8B-B14F-4D97-AF65-F5344CB8AC3E}">
        <p14:creationId xmlns:p14="http://schemas.microsoft.com/office/powerpoint/2010/main" val="2007409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problema que nos presenta K-</a:t>
            </a:r>
            <a:r>
              <a:rPr lang="es-ES_tradnl" dirty="0" err="1"/>
              <a:t>means</a:t>
            </a:r>
            <a:r>
              <a:rPr lang="es-ES_tradnl" dirty="0"/>
              <a:t> es determinar el número óptimo de </a:t>
            </a:r>
            <a:r>
              <a:rPr lang="es-ES_tradnl" dirty="0" err="1"/>
              <a:t>clusters</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b="1" dirty="0">
                <a:solidFill>
                  <a:schemeClr val="accent1"/>
                </a:solidFill>
              </a:rPr>
              <a:t>El método del codo (</a:t>
            </a:r>
            <a:r>
              <a:rPr lang="es-ES_tradnl" b="1" dirty="0" err="1">
                <a:solidFill>
                  <a:schemeClr val="accent1"/>
                </a:solidFill>
              </a:rPr>
              <a:t>Elbow</a:t>
            </a:r>
            <a:r>
              <a:rPr lang="es-ES_tradnl" b="1" dirty="0">
                <a:solidFill>
                  <a:schemeClr val="accent1"/>
                </a:solidFill>
              </a:rPr>
              <a:t> </a:t>
            </a:r>
            <a:r>
              <a:rPr lang="es-ES_tradnl" b="1" dirty="0" err="1">
                <a:solidFill>
                  <a:schemeClr val="accent1"/>
                </a:solidFill>
              </a:rPr>
              <a:t>Method</a:t>
            </a:r>
            <a:r>
              <a:rPr lang="es-ES_tradnl" b="1" dirty="0">
                <a:solidFill>
                  <a:schemeClr val="accent1"/>
                </a:solidFill>
              </a:rPr>
              <a:t>) </a:t>
            </a:r>
            <a:r>
              <a:rPr lang="es-ES_tradnl" dirty="0"/>
              <a:t>es una técnica utilizada para determinar el número óptimo de </a:t>
            </a:r>
            <a:r>
              <a:rPr lang="es-ES_tradnl" dirty="0" err="1"/>
              <a:t>clusters</a:t>
            </a:r>
            <a:r>
              <a:rPr lang="es-ES_tradnl" dirty="0"/>
              <a:t> en un conjunto de datos. Se basa en ver variación de una métrica de calidad del </a:t>
            </a:r>
            <a:r>
              <a:rPr lang="es-ES_tradnl" dirty="0" err="1"/>
              <a:t>clustering</a:t>
            </a:r>
            <a:r>
              <a:rPr lang="es-ES_tradnl" dirty="0"/>
              <a:t> (generalmente la inercia) a medida que se varía el número de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8857546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ejecuta el algoritmo de </a:t>
            </a:r>
            <a:r>
              <a:rPr lang="es-ES_tradnl" dirty="0" err="1"/>
              <a:t>clustering</a:t>
            </a:r>
            <a:r>
              <a:rPr lang="es-ES_tradnl" dirty="0"/>
              <a:t> (por ejemplo, k-</a:t>
            </a:r>
            <a:r>
              <a:rPr lang="es-ES_tradnl" dirty="0" err="1"/>
              <a:t>means</a:t>
            </a:r>
            <a:r>
              <a:rPr lang="es-ES_tradnl" dirty="0"/>
              <a:t>) en el conjunto de datos para diferentes valores de k (número de </a:t>
            </a:r>
            <a:r>
              <a:rPr lang="es-ES_tradnl" dirty="0" err="1"/>
              <a:t>clusters</a:t>
            </a:r>
            <a:r>
              <a:rPr lang="es-ES_tradnl" dirty="0"/>
              <a:t>).</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valor de k, se calcula una métrica de calidad del </a:t>
            </a:r>
            <a:r>
              <a:rPr lang="es-ES_tradnl" dirty="0" err="1"/>
              <a:t>clustering</a:t>
            </a:r>
            <a:r>
              <a:rPr lang="es-ES_tradnl" dirty="0"/>
              <a:t>, generalmente es la suma de cuadrados dentro del </a:t>
            </a:r>
            <a:r>
              <a:rPr lang="es-ES_tradnl" dirty="0" err="1"/>
              <a:t>cluster</a:t>
            </a:r>
            <a:r>
              <a:rPr lang="es-ES_tradnl" dirty="0"/>
              <a:t> (inercia). </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Luego, se traza un gráfico que muestra los valores de k en el eje x y los valores de la métrica (inercia) en el eje y.</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observa el gráfico y se busca un punto de </a:t>
            </a:r>
            <a:r>
              <a:rPr lang="es-ES_tradnl" b="1" dirty="0">
                <a:solidFill>
                  <a:schemeClr val="accent3"/>
                </a:solidFill>
              </a:rPr>
              <a:t>codo</a:t>
            </a:r>
            <a:r>
              <a:rPr lang="es-ES_tradnl" dirty="0"/>
              <a:t>. El punto de codo es aquel donde la métrica (inercia) comienza a disminuir a una tasa más lenta. En otras palabras, es el punto donde agregar más </a:t>
            </a:r>
            <a:r>
              <a:rPr lang="es-ES_tradnl" dirty="0" err="1"/>
              <a:t>clusters</a:t>
            </a:r>
            <a:r>
              <a:rPr lang="es-ES_tradnl" dirty="0"/>
              <a:t> ya no mejora significativamente la calidad del </a:t>
            </a:r>
            <a:r>
              <a:rPr lang="es-ES_tradnl" dirty="0" err="1"/>
              <a:t>clustering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Tree>
    <p:extLst>
      <p:ext uri="{BB962C8B-B14F-4D97-AF65-F5344CB8AC3E}">
        <p14:creationId xmlns:p14="http://schemas.microsoft.com/office/powerpoint/2010/main" val="338481910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8" name="En este caso 5 clusters parece ser óptimo">
            <a:extLst>
              <a:ext uri="{FF2B5EF4-FFF2-40B4-BE49-F238E27FC236}">
                <a16:creationId xmlns:a16="http://schemas.microsoft.com/office/drawing/2014/main" id="{D6602585-2338-24E0-ED46-5B6BFEB5B9E9}"/>
              </a:ext>
            </a:extLst>
          </p:cNvPr>
          <p:cNvSpPr txBox="1"/>
          <p:nvPr/>
        </p:nvSpPr>
        <p:spPr>
          <a:xfrm>
            <a:off x="11331279" y="9267848"/>
            <a:ext cx="6545574" cy="484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spc="-31">
                <a:solidFill>
                  <a:schemeClr val="accent5">
                    <a:hueOff val="129701"/>
                    <a:lumOff val="-22825"/>
                  </a:schemeClr>
                </a:solidFill>
              </a:defRPr>
            </a:lvl1pPr>
          </a:lstStyle>
          <a:p>
            <a:r>
              <a:rPr lang="es-ES_tradnl" dirty="0"/>
              <a:t>En este caso 5 </a:t>
            </a:r>
            <a:r>
              <a:rPr lang="es-ES_tradnl" dirty="0" err="1"/>
              <a:t>clusters</a:t>
            </a:r>
            <a:r>
              <a:rPr lang="es-ES_tradnl" dirty="0"/>
              <a:t> parece ser óptimo</a:t>
            </a:r>
          </a:p>
        </p:txBody>
      </p:sp>
    </p:spTree>
    <p:extLst>
      <p:ext uri="{BB962C8B-B14F-4D97-AF65-F5344CB8AC3E}">
        <p14:creationId xmlns:p14="http://schemas.microsoft.com/office/powerpoint/2010/main" val="23084660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9" name="Circle">
            <a:extLst>
              <a:ext uri="{FF2B5EF4-FFF2-40B4-BE49-F238E27FC236}">
                <a16:creationId xmlns:a16="http://schemas.microsoft.com/office/drawing/2014/main" id="{67B47959-6370-92E6-5978-70F8A02FD046}"/>
              </a:ext>
            </a:extLst>
          </p:cNvPr>
          <p:cNvSpPr/>
          <p:nvPr/>
        </p:nvSpPr>
        <p:spPr>
          <a:xfrm>
            <a:off x="11448976" y="10033534"/>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D0C90D9F-86DB-212D-E4BD-4CF7D86D084C}"/>
              </a:ext>
            </a:extLst>
          </p:cNvPr>
          <p:cNvSpPr/>
          <p:nvPr/>
        </p:nvSpPr>
        <p:spPr>
          <a:xfrm>
            <a:off x="9551858" y="8199479"/>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1" name="Circle">
            <a:extLst>
              <a:ext uri="{FF2B5EF4-FFF2-40B4-BE49-F238E27FC236}">
                <a16:creationId xmlns:a16="http://schemas.microsoft.com/office/drawing/2014/main" id="{004B154E-710C-FCC7-E6E5-D3771AE89E38}"/>
              </a:ext>
            </a:extLst>
          </p:cNvPr>
          <p:cNvSpPr/>
          <p:nvPr/>
        </p:nvSpPr>
        <p:spPr>
          <a:xfrm>
            <a:off x="10106823" y="8946145"/>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2" name="Pero también otros valores son posibles.…">
            <a:extLst>
              <a:ext uri="{FF2B5EF4-FFF2-40B4-BE49-F238E27FC236}">
                <a16:creationId xmlns:a16="http://schemas.microsoft.com/office/drawing/2014/main" id="{D5829B77-F42C-6BF0-476C-6965757314D1}"/>
              </a:ext>
            </a:extLst>
          </p:cNvPr>
          <p:cNvSpPr txBox="1"/>
          <p:nvPr/>
        </p:nvSpPr>
        <p:spPr>
          <a:xfrm>
            <a:off x="11077803" y="8638322"/>
            <a:ext cx="8639546" cy="917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100" spc="-31">
                <a:solidFill>
                  <a:schemeClr val="accent5">
                    <a:hueOff val="129701"/>
                    <a:lumOff val="-22825"/>
                  </a:schemeClr>
                </a:solidFill>
              </a:defRPr>
            </a:pPr>
            <a:r>
              <a:rPr lang="es-ES_tradnl" dirty="0"/>
              <a:t>Pero también otros valores son posibles. </a:t>
            </a:r>
          </a:p>
          <a:p>
            <a:pPr>
              <a:defRPr sz="3100" spc="-31">
                <a:solidFill>
                  <a:schemeClr val="accent5">
                    <a:hueOff val="129701"/>
                    <a:lumOff val="-22825"/>
                  </a:schemeClr>
                </a:solidFill>
              </a:defRPr>
            </a:pPr>
            <a:r>
              <a:rPr lang="es-ES_tradnl" dirty="0"/>
              <a:t>Hay casos inclusive más difíciles de determinar el codo</a:t>
            </a:r>
          </a:p>
        </p:txBody>
      </p:sp>
    </p:spTree>
    <p:extLst>
      <p:ext uri="{BB962C8B-B14F-4D97-AF65-F5344CB8AC3E}">
        <p14:creationId xmlns:p14="http://schemas.microsoft.com/office/powerpoint/2010/main" val="4142840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Tree>
    <p:extLst>
      <p:ext uri="{BB962C8B-B14F-4D97-AF65-F5344CB8AC3E}">
        <p14:creationId xmlns:p14="http://schemas.microsoft.com/office/powerpoint/2010/main" val="32430071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Índice de la silueta</a:t>
            </a:r>
          </a:p>
        </p:txBody>
      </p:sp>
    </p:spTree>
    <p:extLst>
      <p:ext uri="{BB962C8B-B14F-4D97-AF65-F5344CB8AC3E}">
        <p14:creationId xmlns:p14="http://schemas.microsoft.com/office/powerpoint/2010/main" val="86067476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Otra métrica que podemos ver es el puntaje de la silueta. Es una métrica que combina la cohesión y la separación para evaluar la calidad de los </a:t>
            </a:r>
            <a:r>
              <a:rPr lang="es-ES_tradnl" dirty="0" err="1"/>
              <a:t>clusters</a:t>
            </a:r>
            <a:r>
              <a:rPr lang="es-ES_tradnl" dirty="0"/>
              <a:t> y proporcionar información sobre la "bondad" de la agrupación. Para cada punto en un </a:t>
            </a:r>
            <a:r>
              <a:rPr lang="es-ES_tradnl" dirty="0" err="1"/>
              <a:t>cluster</a:t>
            </a:r>
            <a:r>
              <a:rPr lang="es-ES_tradnl" dirty="0"/>
              <a:t>, se calcula: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894A4F-E538-D72B-5C57-42D25EA7B2A3}"/>
                  </a:ext>
                </a:extLst>
              </p:cNvPr>
              <p:cNvSpPr txBox="1"/>
              <p:nvPr/>
            </p:nvSpPr>
            <p:spPr>
              <a:xfrm>
                <a:off x="3997830" y="7427675"/>
                <a:ext cx="6477093"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𝑎</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num>
                        <m:den>
                          <m:d>
                            <m:dPr>
                              <m:begChr m:val="|"/>
                              <m:end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𝐼</m:t>
                                  </m:r>
                                </m:sub>
                              </m:sSub>
                            </m:e>
                          </m:d>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den>
                      </m:f>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𝑗</m:t>
                          </m:r>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FB894A4F-E538-D72B-5C57-42D25EA7B2A3}"/>
                  </a:ext>
                </a:extLst>
              </p:cNvPr>
              <p:cNvSpPr txBox="1">
                <a:spLocks noRot="1" noChangeAspect="1" noMove="1" noResize="1" noEditPoints="1" noAdjustHandles="1" noChangeArrowheads="1" noChangeShapeType="1" noTextEdit="1"/>
              </p:cNvSpPr>
              <p:nvPr/>
            </p:nvSpPr>
            <p:spPr>
              <a:xfrm>
                <a:off x="3997830" y="7427675"/>
                <a:ext cx="6477093" cy="1481303"/>
              </a:xfrm>
              <a:prstGeom prst="rect">
                <a:avLst/>
              </a:prstGeom>
              <a:blipFill>
                <a:blip r:embed="rId2"/>
                <a:stretch>
                  <a:fillRect l="-783" t="-176271" r="-1174" b="-22288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4BA74B-4473-EEB2-5A59-87C5619776E6}"/>
                  </a:ext>
                </a:extLst>
              </p:cNvPr>
              <p:cNvSpPr txBox="1"/>
              <p:nvPr/>
            </p:nvSpPr>
            <p:spPr>
              <a:xfrm>
                <a:off x="14266995" y="7427674"/>
                <a:ext cx="5761257"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unc>
                        <m:func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uncPr>
                        <m:fName>
                          <m:limLow>
                            <m:limLow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limLowPr>
                            <m:e>
                              <m:r>
                                <m:rPr>
                                  <m:sty m:val="p"/>
                                </m:rPr>
                                <a:rPr kumimoji="0" lang="en-US" sz="4400" b="0" i="0" u="none" strike="noStrike" cap="none" spc="-26" normalizeH="0" baseline="0" smtClean="0">
                                  <a:ln>
                                    <a:noFill/>
                                  </a:ln>
                                  <a:solidFill>
                                    <a:srgbClr val="000000"/>
                                  </a:solidFill>
                                  <a:effectLst/>
                                  <a:uFillTx/>
                                  <a:latin typeface="Cambria Math" panose="02040503050406030204" pitchFamily="18" charset="0"/>
                                  <a:sym typeface="Graphik Compact Regular"/>
                                </a:rPr>
                                <m:t>min</m:t>
                              </m:r>
                            </m:e>
                            <m:li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𝐽</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lim>
                          </m:limLow>
                        </m:fName>
                        <m:e>
                          <m:f>
                            <m:fPr>
                              <m:ctrlPr>
                                <a:rPr lang="en-US" sz="4400" i="1">
                                  <a:latin typeface="Cambria Math" panose="02040503050406030204" pitchFamily="18" charset="0"/>
                                </a:rPr>
                              </m:ctrlPr>
                            </m:fPr>
                            <m:num>
                              <m:r>
                                <a:rPr lang="en-US" sz="4400" i="1">
                                  <a:latin typeface="Cambria Math" panose="02040503050406030204" pitchFamily="18" charset="0"/>
                                </a:rPr>
                                <m:t>1</m:t>
                              </m:r>
                            </m:num>
                            <m:den>
                              <m:d>
                                <m:dPr>
                                  <m:begChr m:val="|"/>
                                  <m:endChr m:val="|"/>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𝐶</m:t>
                                      </m:r>
                                    </m:e>
                                    <m:sub>
                                      <m:r>
                                        <a:rPr lang="en-US" sz="4400" b="0" i="1" smtClean="0">
                                          <a:latin typeface="Cambria Math" panose="02040503050406030204" pitchFamily="18" charset="0"/>
                                        </a:rPr>
                                        <m:t>𝐽</m:t>
                                      </m:r>
                                    </m:sub>
                                  </m:sSub>
                                </m:e>
                              </m:d>
                            </m:den>
                          </m:f>
                        </m:e>
                      </m:func>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624BA74B-4473-EEB2-5A59-87C5619776E6}"/>
                  </a:ext>
                </a:extLst>
              </p:cNvPr>
              <p:cNvSpPr txBox="1">
                <a:spLocks noRot="1" noChangeAspect="1" noMove="1" noResize="1" noEditPoints="1" noAdjustHandles="1" noChangeArrowheads="1" noChangeShapeType="1" noTextEdit="1"/>
              </p:cNvSpPr>
              <p:nvPr/>
            </p:nvSpPr>
            <p:spPr>
              <a:xfrm>
                <a:off x="14266995" y="7427674"/>
                <a:ext cx="5761257" cy="1481303"/>
              </a:xfrm>
              <a:prstGeom prst="rect">
                <a:avLst/>
              </a:prstGeom>
              <a:blipFill>
                <a:blip r:embed="rId3"/>
                <a:stretch>
                  <a:fillRect l="-2203" t="-176271" r="-1542" b="-222881"/>
                </a:stretch>
              </a:blipFill>
              <a:ln w="12700" cap="flat">
                <a:noFill/>
                <a:miter lim="400000"/>
              </a:ln>
              <a:effectLst/>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6B3549B-FE30-6080-F824-88CAED9AA18B}"/>
              </a:ext>
            </a:extLst>
          </p:cNvPr>
          <p:cNvSpPr txBox="1"/>
          <p:nvPr/>
        </p:nvSpPr>
        <p:spPr>
          <a:xfrm>
            <a:off x="3852376" y="9218356"/>
            <a:ext cx="6768000" cy="756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Cohesión de i con sus </a:t>
            </a:r>
            <a:r>
              <a:rPr kumimoji="0" lang="es-ES_tradnl" sz="3600" b="0" i="0" u="none" strike="noStrike" cap="none" spc="-26" normalizeH="0" baseline="0" dirty="0" err="1">
                <a:ln>
                  <a:noFill/>
                </a:ln>
                <a:solidFill>
                  <a:schemeClr val="tx1">
                    <a:lumMod val="75000"/>
                    <a:lumOff val="25000"/>
                  </a:schemeClr>
                </a:solidFill>
                <a:effectLst/>
                <a:uFillTx/>
                <a:latin typeface="Graphik Compact Regular"/>
                <a:ea typeface="Graphik Compact Regular"/>
                <a:cs typeface="Graphik Compact Regular"/>
                <a:sym typeface="Graphik Compact Regular"/>
              </a:rPr>
              <a:t>co</a:t>
            </a: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-miembros</a:t>
            </a:r>
          </a:p>
        </p:txBody>
      </p:sp>
      <p:sp>
        <p:nvSpPr>
          <p:cNvPr id="7" name="TextBox 6">
            <a:extLst>
              <a:ext uri="{FF2B5EF4-FFF2-40B4-BE49-F238E27FC236}">
                <a16:creationId xmlns:a16="http://schemas.microsoft.com/office/drawing/2014/main" id="{9E355727-9506-60DF-2E0D-B525B51C68E8}"/>
              </a:ext>
            </a:extLst>
          </p:cNvPr>
          <p:cNvSpPr txBox="1"/>
          <p:nvPr/>
        </p:nvSpPr>
        <p:spPr>
          <a:xfrm>
            <a:off x="13763626" y="9218356"/>
            <a:ext cx="6624000" cy="756000"/>
          </a:xfrm>
          <a:prstGeom prst="rect">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Separación de i con otros </a:t>
            </a:r>
            <a:r>
              <a:rPr kumimoji="0" lang="es-ES_tradnl" sz="3600" b="0" i="0" u="none" strike="noStrike" cap="none" spc="-26" normalizeH="0" baseline="0" dirty="0" err="1">
                <a:ln>
                  <a:noFill/>
                </a:ln>
                <a:solidFill>
                  <a:schemeClr val="tx1">
                    <a:lumMod val="75000"/>
                    <a:lumOff val="25000"/>
                  </a:schemeClr>
                </a:solidFill>
                <a:effectLst/>
                <a:uFillTx/>
                <a:latin typeface="Graphik Compact Regular"/>
                <a:ea typeface="Graphik Compact Regular"/>
                <a:cs typeface="Graphik Compact Regular"/>
                <a:sym typeface="Graphik Compact Regular"/>
              </a:rPr>
              <a:t>clusters</a:t>
            </a:r>
            <a:endPar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280113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Métricas relacionadas al índice de la silueta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6"/>
                </a:solidFill>
              </a:rPr>
              <a:t>Cohesión</a:t>
            </a:r>
            <a:r>
              <a:rPr lang="es-ES_tradnl" dirty="0"/>
              <a:t>: Es una medida de cuán cerca están los puntos dentro de un mismo </a:t>
            </a:r>
            <a:r>
              <a:rPr lang="es-ES_tradnl" dirty="0" err="1"/>
              <a:t>cluster</a:t>
            </a:r>
            <a:r>
              <a:rPr lang="es-ES_tradnl" dirty="0"/>
              <a:t>.</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3"/>
                </a:solidFill>
              </a:rPr>
              <a:t>Separación</a:t>
            </a:r>
            <a:r>
              <a:rPr lang="es-ES_tradnl" dirty="0"/>
              <a:t>: Es una medida de cuán lejos están los </a:t>
            </a:r>
            <a:r>
              <a:rPr lang="es-ES_tradnl" dirty="0" err="1"/>
              <a:t>clusters</a:t>
            </a:r>
            <a:r>
              <a:rPr lang="es-ES_tradnl" dirty="0"/>
              <a:t> entre sí.</a:t>
            </a:r>
          </a:p>
          <a:p>
            <a:pPr defTabSz="554990">
              <a:spcBef>
                <a:spcPts val="3100"/>
              </a:spcBef>
              <a:defRPr sz="4370">
                <a:latin typeface="Graphik Compact Regular"/>
                <a:ea typeface="Graphik Compact Regular"/>
                <a:cs typeface="Graphik Compact Regular"/>
                <a:sym typeface="Graphik Compact Regular"/>
              </a:defRPr>
            </a:pPr>
            <a:r>
              <a:rPr lang="es-ES_tradnl" dirty="0"/>
              <a:t>Estas métricas se podrían calcular como métricas independientes para ver la calidad del modelo.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22416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El índice de silueta se calcula para cada punto como:</a:t>
                </a:r>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Los valores del índice de silueta varían entre -1 y 1, donde:</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Cercano a 1 indica que una observación es muy similar a su </a:t>
                </a:r>
                <a:r>
                  <a:rPr lang="es-ES_tradnl" dirty="0" err="1"/>
                  <a:t>cluster</a:t>
                </a:r>
                <a:r>
                  <a:rPr lang="es-ES_tradnl" dirty="0"/>
                  <a:t> y disímil de los otros</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0 indica que prácticamente los </a:t>
                </a:r>
                <a:r>
                  <a:rPr lang="es-ES_tradnl" dirty="0" err="1"/>
                  <a:t>cluster</a:t>
                </a:r>
                <a:r>
                  <a:rPr lang="es-ES_tradnl" dirty="0"/>
                  <a:t> se superponen y es difícil determinar la pertenencia.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-1 significa que la observación tendría más sentido que esté asignada a otro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Dado la dificultad de calcular esto, O(n</a:t>
                </a:r>
                <a:r>
                  <a:rPr lang="es-ES_tradnl" baseline="30000" dirty="0"/>
                  <a:t>2</a:t>
                </a:r>
                <a:r>
                  <a:rPr lang="es-ES_tradnl" dirty="0"/>
                  <a:t>), en realidad se calcula con respecto a los centroides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5296832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índice nos permite graficar los </a:t>
            </a:r>
            <a:r>
              <a:rPr lang="es-ES_tradnl" dirty="0" err="1"/>
              <a:t>cluster</a:t>
            </a:r>
            <a:r>
              <a:rPr lang="es-ES_tradnl" dirty="0"/>
              <a:t> en caso de que son de más de dos dimensiones, ver el tamaño de los </a:t>
            </a:r>
            <a:r>
              <a:rPr lang="es-ES_tradnl" dirty="0" err="1"/>
              <a:t>clusters</a:t>
            </a:r>
            <a:r>
              <a:rPr lang="es-ES_tradnl" dirty="0"/>
              <a:t> y que tan seguros son la pertenencia de cada observación en un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pic>
        <p:nvPicPr>
          <p:cNvPr id="4" name="output.png" descr="output.png">
            <a:extLst>
              <a:ext uri="{FF2B5EF4-FFF2-40B4-BE49-F238E27FC236}">
                <a16:creationId xmlns:a16="http://schemas.microsoft.com/office/drawing/2014/main" id="{0653880E-C724-A644-2D32-3BD53A7D41D9}"/>
              </a:ext>
            </a:extLst>
          </p:cNvPr>
          <p:cNvPicPr>
            <a:picLocks noChangeAspect="1"/>
          </p:cNvPicPr>
          <p:nvPr/>
        </p:nvPicPr>
        <p:blipFill>
          <a:blip r:embed="rId2"/>
          <a:stretch>
            <a:fillRect/>
          </a:stretch>
        </p:blipFill>
        <p:spPr>
          <a:xfrm>
            <a:off x="2893333" y="5475709"/>
            <a:ext cx="9048874" cy="7068949"/>
          </a:xfrm>
          <a:prstGeom prst="rect">
            <a:avLst/>
          </a:prstGeom>
          <a:ln w="12700">
            <a:miter lim="400000"/>
          </a:ln>
        </p:spPr>
      </p:pic>
      <p:pic>
        <p:nvPicPr>
          <p:cNvPr id="5" name="output2.png" descr="output2.png">
            <a:extLst>
              <a:ext uri="{FF2B5EF4-FFF2-40B4-BE49-F238E27FC236}">
                <a16:creationId xmlns:a16="http://schemas.microsoft.com/office/drawing/2014/main" id="{6077D335-F005-5305-6260-E6B413A91673}"/>
              </a:ext>
            </a:extLst>
          </p:cNvPr>
          <p:cNvPicPr>
            <a:picLocks noChangeAspect="1"/>
          </p:cNvPicPr>
          <p:nvPr/>
        </p:nvPicPr>
        <p:blipFill>
          <a:blip r:embed="rId3"/>
          <a:stretch>
            <a:fillRect/>
          </a:stretch>
        </p:blipFill>
        <p:spPr>
          <a:xfrm>
            <a:off x="12857475" y="5474518"/>
            <a:ext cx="9051922" cy="7071331"/>
          </a:xfrm>
          <a:prstGeom prst="rect">
            <a:avLst/>
          </a:prstGeom>
          <a:ln w="12700">
            <a:miter lim="400000"/>
          </a:ln>
        </p:spPr>
      </p:pic>
    </p:spTree>
    <p:extLst>
      <p:ext uri="{BB962C8B-B14F-4D97-AF65-F5344CB8AC3E}">
        <p14:creationId xmlns:p14="http://schemas.microsoft.com/office/powerpoint/2010/main" val="41999478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Pero la forma que más se usa es para establecer si la cantidad de </a:t>
            </a:r>
            <a:r>
              <a:rPr lang="es-ES_tradnl" dirty="0" err="1"/>
              <a:t>clusters</a:t>
            </a:r>
            <a:r>
              <a:rPr lang="es-ES_tradnl" dirty="0"/>
              <a:t> es apropiada. Para ello se calcula el promedio de todas las observaciones para indicarnos qué tan apropiadamente están los datos agrupados.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pic>
        <p:nvPicPr>
          <p:cNvPr id="6" name="output3.png" descr="output3.png">
            <a:extLst>
              <a:ext uri="{FF2B5EF4-FFF2-40B4-BE49-F238E27FC236}">
                <a16:creationId xmlns:a16="http://schemas.microsoft.com/office/drawing/2014/main" id="{476D535C-A3D7-5C52-2EED-97C75FF1E0F0}"/>
              </a:ext>
            </a:extLst>
          </p:cNvPr>
          <p:cNvPicPr>
            <a:picLocks noChangeAspect="1"/>
          </p:cNvPicPr>
          <p:nvPr/>
        </p:nvPicPr>
        <p:blipFill>
          <a:blip r:embed="rId2"/>
          <a:stretch>
            <a:fillRect/>
          </a:stretch>
        </p:blipFill>
        <p:spPr>
          <a:xfrm>
            <a:off x="7368829" y="6032467"/>
            <a:ext cx="11096771" cy="7134766"/>
          </a:xfrm>
          <a:prstGeom prst="rect">
            <a:avLst/>
          </a:prstGeom>
          <a:ln w="12700">
            <a:miter lim="400000"/>
          </a:ln>
        </p:spPr>
      </p:pic>
      <p:sp>
        <p:nvSpPr>
          <p:cNvPr id="7" name="Circle">
            <a:extLst>
              <a:ext uri="{FF2B5EF4-FFF2-40B4-BE49-F238E27FC236}">
                <a16:creationId xmlns:a16="http://schemas.microsoft.com/office/drawing/2014/main" id="{F57BDEB6-78E3-BF66-B85F-4F6A714DAFA4}"/>
              </a:ext>
            </a:extLst>
          </p:cNvPr>
          <p:cNvSpPr/>
          <p:nvPr/>
        </p:nvSpPr>
        <p:spPr>
          <a:xfrm>
            <a:off x="10744783" y="61733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Tree>
    <p:extLst>
      <p:ext uri="{BB962C8B-B14F-4D97-AF65-F5344CB8AC3E}">
        <p14:creationId xmlns:p14="http://schemas.microsoft.com/office/powerpoint/2010/main" val="36410710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Fuerza de Predicción</a:t>
            </a:r>
          </a:p>
        </p:txBody>
      </p:sp>
    </p:spTree>
    <p:extLst>
      <p:ext uri="{BB962C8B-B14F-4D97-AF65-F5344CB8AC3E}">
        <p14:creationId xmlns:p14="http://schemas.microsoft.com/office/powerpoint/2010/main" val="36679651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Otro método que creció en popularidad es el llamado </a:t>
            </a:r>
            <a:r>
              <a:rPr lang="es-ES_tradnl" b="1" dirty="0">
                <a:solidFill>
                  <a:schemeClr val="accent5"/>
                </a:solidFill>
              </a:rPr>
              <a:t>Fuerza de predicción</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dirty="0"/>
              <a:t>La idea se toma prestado del caso de un clasificador de aprendizaje supervisado, en el cual se minimiza un error de predicción, y además permite obtener estimaciones de observaciones individuales.</a:t>
            </a:r>
          </a:p>
          <a:p>
            <a:pPr defTabSz="554990">
              <a:spcBef>
                <a:spcPts val="3100"/>
              </a:spcBef>
              <a:defRPr sz="4370">
                <a:latin typeface="Graphik Compact Regular"/>
                <a:ea typeface="Graphik Compact Regular"/>
                <a:cs typeface="Graphik Compact Regular"/>
                <a:sym typeface="Graphik Compact Regular"/>
              </a:defRPr>
            </a:pPr>
            <a:r>
              <a:rPr lang="es-ES_tradnl" dirty="0"/>
              <a:t>Este método se enfoca en el error de predicción en vez de la suma de los cuadrados intra-</a:t>
            </a:r>
            <a:r>
              <a:rPr lang="es-ES_tradnl" dirty="0" err="1"/>
              <a:t>cluster</a:t>
            </a:r>
            <a:r>
              <a:rPr lang="es-ES_tradnl" dirty="0"/>
              <a:t> o la cohesión o separación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4286627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20662170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pic>
        <p:nvPicPr>
          <p:cNvPr id="4" name="output5.png" descr="output5.png">
            <a:extLst>
              <a:ext uri="{FF2B5EF4-FFF2-40B4-BE49-F238E27FC236}">
                <a16:creationId xmlns:a16="http://schemas.microsoft.com/office/drawing/2014/main" id="{28068359-DBDD-C77A-C9C6-6B38EAEF1276}"/>
              </a:ext>
            </a:extLst>
          </p:cNvPr>
          <p:cNvPicPr>
            <a:picLocks noChangeAspect="1"/>
          </p:cNvPicPr>
          <p:nvPr/>
        </p:nvPicPr>
        <p:blipFill>
          <a:blip r:embed="rId2"/>
          <a:stretch>
            <a:fillRect/>
          </a:stretch>
        </p:blipFill>
        <p:spPr>
          <a:xfrm>
            <a:off x="3852126" y="3483799"/>
            <a:ext cx="16755948" cy="9254739"/>
          </a:xfrm>
          <a:prstGeom prst="rect">
            <a:avLst/>
          </a:prstGeom>
          <a:ln w="12700">
            <a:miter lim="400000"/>
          </a:ln>
        </p:spPr>
      </p:pic>
    </p:spTree>
    <p:extLst>
      <p:ext uri="{BB962C8B-B14F-4D97-AF65-F5344CB8AC3E}">
        <p14:creationId xmlns:p14="http://schemas.microsoft.com/office/powerpoint/2010/main" val="12297178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el muestreo con reemplazo se llama </a:t>
            </a:r>
            <a:r>
              <a:rPr lang="es-ES_tradnl" b="1" dirty="0" err="1">
                <a:solidFill>
                  <a:schemeClr val="accent3">
                    <a:lumMod val="75000"/>
                  </a:schemeClr>
                </a:solidFill>
              </a:rPr>
              <a:t>Bootstrapping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Tree>
    <p:extLst>
      <p:ext uri="{BB962C8B-B14F-4D97-AF65-F5344CB8AC3E}">
        <p14:creationId xmlns:p14="http://schemas.microsoft.com/office/powerpoint/2010/main" val="390246537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Entonces para el modelo entrenado con </a:t>
            </a:r>
            <a:r>
              <a:rPr lang="es-ES_tradnl" dirty="0" err="1"/>
              <a:t>X</a:t>
            </a:r>
            <a:r>
              <a:rPr lang="es-ES_tradnl" baseline="-25000" dirty="0" err="1"/>
              <a:t>test</a:t>
            </a:r>
            <a:r>
              <a:rPr lang="es-ES_tradnl" dirty="0"/>
              <a:t>, obtenemos la matriz de </a:t>
            </a:r>
            <a:r>
              <a:rPr lang="es-ES_tradnl" dirty="0" err="1"/>
              <a:t>co</a:t>
            </a:r>
            <a:r>
              <a:rPr lang="es-ES_tradnl" dirty="0"/>
              <a:t>-miembros para algún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2939775372"/>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dirty="0"/>
                    </a:p>
                  </a:txBody>
                  <a:tcPr marL="50800" marR="50800" marT="50800" marB="50800" anchor="ctr" horzOverflow="overflow">
                    <a:solidFill>
                      <a:schemeClr val="accent3">
                        <a:lumMod val="60000"/>
                        <a:lumOff val="40000"/>
                      </a:schemeClr>
                    </a:solidFill>
                  </a:tcPr>
                </a:tc>
                <a:tc>
                  <a:txBody>
                    <a:bodyPr/>
                    <a:lstStyle/>
                    <a:p>
                      <a:pPr defTabSz="914400"/>
                      <a:r>
                        <a:rPr sz="3200"/>
                        <a:t>0</a:t>
                      </a:r>
                    </a:p>
                  </a:txBody>
                  <a:tcPr marL="50800" marR="50800" marT="50800" marB="50800" anchor="ctr" horzOverflow="overflow">
                    <a:solidFill>
                      <a:schemeClr val="accent3">
                        <a:lumMod val="60000"/>
                        <a:lumOff val="40000"/>
                      </a:schemeClr>
                    </a:solidFill>
                  </a:tcPr>
                </a:tc>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r>
                        <a:rPr sz="3200"/>
                        <a:t>4</a:t>
                      </a:r>
                    </a:p>
                  </a:txBody>
                  <a:tcPr marL="50800" marR="50800" marT="50800" marB="50800" anchor="ctr" horzOverflow="overflow">
                    <a:solidFill>
                      <a:schemeClr val="accent3">
                        <a:lumMod val="60000"/>
                        <a:lumOff val="40000"/>
                      </a:schemeClr>
                    </a:solidFill>
                  </a:tcPr>
                </a:tc>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r>
                        <a:rPr sz="3200" dirty="0"/>
                        <a:t>8</a:t>
                      </a:r>
                    </a:p>
                  </a:txBody>
                  <a:tcPr marL="50800" marR="50800" marT="50800" marB="50800" anchor="ctr" horzOverflow="overflow">
                    <a:solidFill>
                      <a:schemeClr val="accent3">
                        <a:lumMod val="60000"/>
                        <a:lumOff val="40000"/>
                      </a:schemeClr>
                    </a:solidFill>
                  </a:tcPr>
                </a:tc>
                <a:extLst>
                  <a:ext uri="{0D108BD9-81ED-4DB2-BD59-A6C34878D82A}">
                    <a16:rowId xmlns:a16="http://schemas.microsoft.com/office/drawing/2014/main" val="10000"/>
                  </a:ext>
                </a:extLst>
              </a:tr>
              <a:tr h="712470">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a:t>6</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a:t>7</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dirty="0"/>
                        <a:t>8</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683870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luego vemos si en el modelo entrenado con </a:t>
            </a:r>
            <a:r>
              <a:rPr lang="es-ES_tradnl" dirty="0" err="1"/>
              <a:t>X</a:t>
            </a:r>
            <a:r>
              <a:rPr lang="es-ES_tradnl" baseline="-25000" dirty="0" err="1"/>
              <a:t>train</a:t>
            </a:r>
            <a:r>
              <a:rPr lang="es-ES_tradnl" dirty="0"/>
              <a:t> si estas conexiones se siguen manteniendo: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3516590771"/>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dirty="0"/>
                    </a:p>
                  </a:txBody>
                  <a:tcPr marL="50800" marR="50800" marT="50800" marB="50800" anchor="ctr" horzOverflow="overflow">
                    <a:solidFill>
                      <a:schemeClr val="accent3">
                        <a:lumMod val="60000"/>
                        <a:lumOff val="40000"/>
                      </a:schemeClr>
                    </a:solidFill>
                  </a:tcPr>
                </a:tc>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r>
                        <a:rPr sz="3200" dirty="0"/>
                        <a:t>8</a:t>
                      </a:r>
                    </a:p>
                  </a:txBody>
                  <a:tcPr marL="50800" marR="50800" marT="50800" marB="50800" anchor="ctr" horzOverflow="overflow">
                    <a:solidFill>
                      <a:schemeClr val="accent3">
                        <a:lumMod val="60000"/>
                        <a:lumOff val="40000"/>
                      </a:schemeClr>
                    </a:solidFill>
                  </a:tcPr>
                </a:tc>
                <a:extLst>
                  <a:ext uri="{0D108BD9-81ED-4DB2-BD59-A6C34878D82A}">
                    <a16:rowId xmlns:a16="http://schemas.microsoft.com/office/drawing/2014/main" val="10000"/>
                  </a:ext>
                </a:extLst>
              </a:tr>
              <a:tr h="712470">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dirty="0"/>
                        <a:t>8</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6592719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Finalmente se calcula la proporción de conexiones para el </a:t>
                </a:r>
                <a:r>
                  <a:rPr lang="es-ES_tradnl" dirty="0" err="1"/>
                  <a:t>cluster</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𝐹𝑃</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𝐶𝑜𝑛𝑒𝑥𝑖𝑜𝑛𝑒𝑠</m:t>
                          </m:r>
                          <m:r>
                            <a:rPr lang="en-US" b="0" i="1" smtClean="0">
                              <a:latin typeface="Cambria Math" panose="02040503050406030204" pitchFamily="18" charset="0"/>
                            </a:rPr>
                            <m:t> </m:t>
                          </m:r>
                          <m:r>
                            <a:rPr lang="en-US" b="0" i="1" smtClean="0">
                              <a:latin typeface="Cambria Math" panose="02040503050406030204" pitchFamily="18" charset="0"/>
                            </a:rPr>
                            <m:t>𝑞𝑢𝑒</m:t>
                          </m:r>
                          <m:r>
                            <a:rPr lang="en-US" b="0" i="1" smtClean="0">
                              <a:latin typeface="Cambria Math" panose="02040503050406030204" pitchFamily="18" charset="0"/>
                            </a:rPr>
                            <m:t> </m:t>
                          </m:r>
                          <m:r>
                            <a:rPr lang="en-US" b="0" i="1" smtClean="0">
                              <a:latin typeface="Cambria Math" panose="02040503050406030204" pitchFamily="18" charset="0"/>
                            </a:rPr>
                            <m:t>𝑠𝑒</m:t>
                          </m:r>
                          <m:r>
                            <a:rPr lang="en-US" b="0" i="1" smtClean="0">
                              <a:latin typeface="Cambria Math" panose="02040503050406030204" pitchFamily="18" charset="0"/>
                            </a:rPr>
                            <m:t> </m:t>
                          </m:r>
                          <m:r>
                            <a:rPr lang="en-US" b="0" i="1" smtClean="0">
                              <a:latin typeface="Cambria Math" panose="02040503050406030204" pitchFamily="18" charset="0"/>
                            </a:rPr>
                            <m:t>𝑚𝑎𝑛𝑡𝑢𝑣𝑖𝑒𝑟𝑜𝑛</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e>
                          </m:d>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𝐼</m:t>
                                      </m:r>
                                    </m:sub>
                                  </m:sSub>
                                </m:e>
                              </m:d>
                              <m:r>
                                <a:rPr lang="en-US" b="0" i="1" smtClean="0">
                                  <a:latin typeface="Cambria Math" panose="02040503050406030204" pitchFamily="18" charset="0"/>
                                </a:rPr>
                                <m:t>−1</m:t>
                              </m:r>
                            </m:e>
                          </m:d>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br>
                  <a:rPr lang="es-ES_tradnl" dirty="0"/>
                </a:br>
                <a:r>
                  <a:rPr lang="es-ES_tradnl" dirty="0"/>
                  <a:t>Y el valor para medir la calidad de la cantidad de </a:t>
                </a:r>
                <a:r>
                  <a:rPr lang="es-ES_tradnl" dirty="0" err="1"/>
                  <a:t>clusters</a:t>
                </a:r>
                <a:r>
                  <a:rPr lang="es-ES_tradnl" dirty="0"/>
                  <a:t>, se obtiene el mínimo valor de todos los </a:t>
                </a:r>
                <a:r>
                  <a:rPr lang="es-ES_tradnl" dirty="0" err="1"/>
                  <a:t>clusters</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𝐹𝑃</m:t>
                          </m:r>
                        </m:e>
                        <m:sub>
                          <m:r>
                            <a:rPr lang="en-US" i="1">
                              <a:latin typeface="Cambria Math" panose="02040503050406030204" pitchFamily="18" charset="0"/>
                            </a:rPr>
                            <m:t>𝑘</m:t>
                          </m:r>
                        </m:sub>
                      </m:sSub>
                      <m:r>
                        <a:rPr lang="en-US" b="0" i="1" smtClean="0">
                          <a:latin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r="-46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9994639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26390872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pic>
        <p:nvPicPr>
          <p:cNvPr id="4" name="output8.png" descr="output8.png">
            <a:extLst>
              <a:ext uri="{FF2B5EF4-FFF2-40B4-BE49-F238E27FC236}">
                <a16:creationId xmlns:a16="http://schemas.microsoft.com/office/drawing/2014/main" id="{C155F483-0E09-2EAE-BF75-5DDA80B6180A}"/>
              </a:ext>
            </a:extLst>
          </p:cNvPr>
          <p:cNvPicPr>
            <a:picLocks noChangeAspect="1"/>
          </p:cNvPicPr>
          <p:nvPr/>
        </p:nvPicPr>
        <p:blipFill>
          <a:blip r:embed="rId2"/>
          <a:stretch>
            <a:fillRect/>
          </a:stretch>
        </p:blipFill>
        <p:spPr>
          <a:xfrm>
            <a:off x="12338115" y="4082454"/>
            <a:ext cx="10197018" cy="8168292"/>
          </a:xfrm>
          <a:prstGeom prst="rect">
            <a:avLst/>
          </a:prstGeom>
          <a:ln w="12700">
            <a:miter lim="400000"/>
          </a:ln>
        </p:spPr>
      </p:pic>
      <p:pic>
        <p:nvPicPr>
          <p:cNvPr id="5" name="output7.png" descr="output7.png">
            <a:extLst>
              <a:ext uri="{FF2B5EF4-FFF2-40B4-BE49-F238E27FC236}">
                <a16:creationId xmlns:a16="http://schemas.microsoft.com/office/drawing/2014/main" id="{0DCA7F65-A845-7549-2739-042B15C7ACD4}"/>
              </a:ext>
            </a:extLst>
          </p:cNvPr>
          <p:cNvPicPr>
            <a:picLocks noChangeAspect="1"/>
          </p:cNvPicPr>
          <p:nvPr/>
        </p:nvPicPr>
        <p:blipFill>
          <a:blip r:embed="rId3"/>
          <a:stretch>
            <a:fillRect/>
          </a:stretch>
        </p:blipFill>
        <p:spPr>
          <a:xfrm>
            <a:off x="2089737" y="4082454"/>
            <a:ext cx="10248378" cy="8209434"/>
          </a:xfrm>
          <a:prstGeom prst="rect">
            <a:avLst/>
          </a:prstGeom>
          <a:ln w="12700">
            <a:miter lim="400000"/>
          </a:ln>
        </p:spPr>
      </p:pic>
    </p:spTree>
    <p:extLst>
      <p:ext uri="{BB962C8B-B14F-4D97-AF65-F5344CB8AC3E}">
        <p14:creationId xmlns:p14="http://schemas.microsoft.com/office/powerpoint/2010/main" val="325305615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a:t>
            </a:r>
          </a:p>
          <a:p>
            <a:pPr defTabSz="554990">
              <a:spcBef>
                <a:spcPts val="3100"/>
              </a:spcBef>
              <a:defRPr sz="4370">
                <a:latin typeface="Graphik Compact Regular"/>
                <a:ea typeface="Graphik Compact Regular"/>
                <a:cs typeface="Graphik Compact Regular"/>
                <a:sym typeface="Graphik Compact Regular"/>
              </a:defRPr>
            </a:pPr>
            <a:r>
              <a:rPr lang="es-ES_tradnl" dirty="0"/>
              <a:t>Además, permite extender el método para usarse con validación cruzada.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296723068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 de Mixtura Gaussiana</a:t>
            </a:r>
          </a:p>
        </p:txBody>
      </p:sp>
    </p:spTree>
    <p:extLst>
      <p:ext uri="{BB962C8B-B14F-4D97-AF65-F5344CB8AC3E}">
        <p14:creationId xmlns:p14="http://schemas.microsoft.com/office/powerpoint/2010/main" val="423194206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es simple y relativamente fácil de entender, pero su simplicidad plantea desafíos prácticos en su aplicación. </a:t>
            </a:r>
            <a:r>
              <a:rPr lang="es-ES_tradnl" b="1" dirty="0">
                <a:solidFill>
                  <a:schemeClr val="accent5"/>
                </a:solidFill>
              </a:rPr>
              <a:t>La naturaleza no probabilística </a:t>
            </a:r>
            <a:r>
              <a:rPr lang="es-ES_tradnl" dirty="0"/>
              <a:t>de K-</a:t>
            </a:r>
            <a:r>
              <a:rPr lang="es-ES_tradnl" dirty="0" err="1"/>
              <a:t>means</a:t>
            </a:r>
            <a:r>
              <a:rPr lang="es-ES_tradnl" dirty="0"/>
              <a:t> y el uso de simplemente una distancia desde el centro del grupo para asignar la membresía del grupo conduce a un rendimiento deficiente en muchas situaciones del mundo real. </a:t>
            </a:r>
          </a:p>
          <a:p>
            <a:pPr>
              <a:defRPr sz="4600">
                <a:latin typeface="Graphik Compact Regular"/>
                <a:ea typeface="Graphik Compact Regular"/>
                <a:cs typeface="Graphik Compact Regular"/>
                <a:sym typeface="Graphik Compact Regular"/>
              </a:defRPr>
            </a:pPr>
            <a:r>
              <a:rPr lang="es-ES_tradnl" dirty="0"/>
              <a:t>Veamos entonces a los modelos de mixtura gaussiana (GMM), que pueden verse como una extensión de las ideas detrás de K-</a:t>
            </a:r>
            <a:r>
              <a:rPr lang="es-ES_tradnl" dirty="0" err="1"/>
              <a:t>means</a:t>
            </a:r>
            <a:r>
              <a:rPr lang="es-ES_tradnl" dirty="0"/>
              <a:t>, pero también pueden ser una herramienta poderosa para la estimación más allá de la simple agrupación.</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4B504AE-A9AC-E4B3-AAAE-32854AA92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734" y="4838385"/>
            <a:ext cx="10023964" cy="6777567"/>
          </a:xfrm>
          <a:prstGeom prst="rect">
            <a:avLst/>
          </a:prstGeom>
        </p:spPr>
      </p:pic>
    </p:spTree>
    <p:extLst>
      <p:ext uri="{BB962C8B-B14F-4D97-AF65-F5344CB8AC3E}">
        <p14:creationId xmlns:p14="http://schemas.microsoft.com/office/powerpoint/2010/main" val="1349439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149749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pic>
        <p:nvPicPr>
          <p:cNvPr id="5" name="Picture 4">
            <a:extLst>
              <a:ext uri="{FF2B5EF4-FFF2-40B4-BE49-F238E27FC236}">
                <a16:creationId xmlns:a16="http://schemas.microsoft.com/office/drawing/2014/main" id="{65C113F3-A5D6-40B1-7910-BA048962D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37734" y="4838385"/>
            <a:ext cx="10023964" cy="6777566"/>
          </a:xfrm>
          <a:prstGeom prst="rect">
            <a:avLst/>
          </a:prstGeom>
        </p:spPr>
      </p:pic>
    </p:spTree>
    <p:extLst>
      <p:ext uri="{BB962C8B-B14F-4D97-AF65-F5344CB8AC3E}">
        <p14:creationId xmlns:p14="http://schemas.microsoft.com/office/powerpoint/2010/main" val="176864060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a:p>
            <a:pPr>
              <a:defRPr sz="4600">
                <a:latin typeface="Graphik Compact Regular"/>
                <a:ea typeface="Graphik Compact Regular"/>
                <a:cs typeface="Graphik Compact Regular"/>
                <a:sym typeface="Graphik Compact Regular"/>
              </a:defRPr>
            </a:pPr>
            <a:r>
              <a:rPr lang="es-ES_tradnl" dirty="0"/>
              <a:t>Hay etiquetados de </a:t>
            </a:r>
            <a:r>
              <a:rPr lang="es-ES_tradnl" dirty="0" err="1"/>
              <a:t>cluster</a:t>
            </a:r>
            <a:r>
              <a:rPr lang="es-ES_tradnl" dirty="0"/>
              <a:t> en observaciones que son más segura que otras, las menos es el espacio entre el </a:t>
            </a:r>
            <a:r>
              <a:rPr lang="es-ES_tradnl" dirty="0" err="1"/>
              <a:t>cluster</a:t>
            </a:r>
            <a:r>
              <a:rPr lang="es-ES_tradnl" dirty="0"/>
              <a:t> azul y el verde.</a:t>
            </a:r>
          </a:p>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b="1" dirty="0">
                <a:solidFill>
                  <a:schemeClr val="accent5">
                    <a:lumMod val="75000"/>
                  </a:schemeClr>
                </a:solidFill>
              </a:rPr>
              <a:t>no tiene una medida de probabilidad o de incertidumbre</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61</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9147" y="4838385"/>
            <a:ext cx="9581138" cy="6777567"/>
          </a:xfrm>
          <a:prstGeom prst="rect">
            <a:avLst/>
          </a:prstGeom>
        </p:spPr>
      </p:pic>
    </p:spTree>
    <p:extLst>
      <p:ext uri="{BB962C8B-B14F-4D97-AF65-F5344CB8AC3E}">
        <p14:creationId xmlns:p14="http://schemas.microsoft.com/office/powerpoint/2010/main" val="12876328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Un punto importante es que los </a:t>
            </a:r>
            <a:r>
              <a:rPr lang="es-ES_tradnl" dirty="0" err="1"/>
              <a:t>clusters</a:t>
            </a:r>
            <a:r>
              <a:rPr lang="es-ES_tradnl" dirty="0"/>
              <a:t> deben ser circulares… </a:t>
            </a:r>
            <a:r>
              <a:rPr lang="es-ES_tradnl" b="1" dirty="0">
                <a:solidFill>
                  <a:schemeClr val="accent5">
                    <a:lumMod val="75000"/>
                  </a:schemeClr>
                </a:solidFill>
              </a:rPr>
              <a:t>k-</a:t>
            </a:r>
            <a:r>
              <a:rPr lang="es-ES_tradnl" b="1" dirty="0" err="1">
                <a:solidFill>
                  <a:schemeClr val="accent5">
                    <a:lumMod val="75000"/>
                  </a:schemeClr>
                </a:solidFill>
              </a:rPr>
              <a:t>means</a:t>
            </a:r>
            <a:r>
              <a:rPr lang="es-ES_tradnl" b="1" dirty="0">
                <a:solidFill>
                  <a:schemeClr val="accent5">
                    <a:lumMod val="75000"/>
                  </a:schemeClr>
                </a:solidFill>
              </a:rPr>
              <a:t> no es suficiente flexible para adaptarse a este tipo de casos.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45207" y="4838385"/>
            <a:ext cx="7409017" cy="6777567"/>
          </a:xfrm>
          <a:prstGeom prst="rect">
            <a:avLst/>
          </a:prstGeom>
        </p:spPr>
      </p:pic>
    </p:spTree>
    <p:extLst>
      <p:ext uri="{BB962C8B-B14F-4D97-AF65-F5344CB8AC3E}">
        <p14:creationId xmlns:p14="http://schemas.microsoft.com/office/powerpoint/2010/main" val="99920895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297252"/>
            <a:ext cx="8666644" cy="5859832"/>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63</a:t>
            </a:fld>
            <a:endParaRPr lang="en-US" sz="2800" dirty="0"/>
          </a:p>
        </p:txBody>
      </p:sp>
    </p:spTree>
    <p:extLst>
      <p:ext uri="{BB962C8B-B14F-4D97-AF65-F5344CB8AC3E}">
        <p14:creationId xmlns:p14="http://schemas.microsoft.com/office/powerpoint/2010/main" val="50072654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olorful dots&#10;&#10;Description automatically generated">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8058" y="5297253"/>
            <a:ext cx="8666641" cy="5859831"/>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64</a:t>
            </a:fld>
            <a:endParaRPr lang="en-US" sz="2800" dirty="0"/>
          </a:p>
        </p:txBody>
      </p:sp>
    </p:spTree>
    <p:extLst>
      <p:ext uri="{BB962C8B-B14F-4D97-AF65-F5344CB8AC3E}">
        <p14:creationId xmlns:p14="http://schemas.microsoft.com/office/powerpoint/2010/main" val="188008000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114391"/>
            <a:ext cx="9134484" cy="6461610"/>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65</a:t>
            </a:fld>
            <a:endParaRPr lang="en-US" sz="2800" dirty="0"/>
          </a:p>
        </p:txBody>
      </p:sp>
    </p:spTree>
    <p:extLst>
      <p:ext uri="{BB962C8B-B14F-4D97-AF65-F5344CB8AC3E}">
        <p14:creationId xmlns:p14="http://schemas.microsoft.com/office/powerpoint/2010/main" val="281862203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66</a:t>
            </a:fld>
            <a:endParaRPr lang="en-US" sz="2800" dirty="0"/>
          </a:p>
        </p:txBody>
      </p:sp>
      <p:pic>
        <p:nvPicPr>
          <p:cNvPr id="5" name="Picture 4" descr="A group of colorful dots&#10;&#10;Description automatically generated">
            <a:extLst>
              <a:ext uri="{FF2B5EF4-FFF2-40B4-BE49-F238E27FC236}">
                <a16:creationId xmlns:a16="http://schemas.microsoft.com/office/drawing/2014/main" id="{0EEED8EE-0F89-8F0A-CE5A-CA96B9C64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173" y="4125493"/>
            <a:ext cx="8339222" cy="8339222"/>
          </a:xfrm>
          <a:prstGeom prst="rect">
            <a:avLst/>
          </a:prstGeom>
        </p:spPr>
      </p:pic>
    </p:spTree>
    <p:extLst>
      <p:ext uri="{BB962C8B-B14F-4D97-AF65-F5344CB8AC3E}">
        <p14:creationId xmlns:p14="http://schemas.microsoft.com/office/powerpoint/2010/main" val="248801881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tiene la siguiente expresión: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oMath>
                </a14:m>
                <a:r>
                  <a:rPr lang="es-ES_tradnl" dirty="0"/>
                  <a:t> es una distribución normal multivariada con media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y covarianza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a:t>
                </a:r>
              </a:p>
              <a:p>
                <a:pPr>
                  <a:defRPr sz="4600">
                    <a:latin typeface="Graphik Compact Regular"/>
                    <a:ea typeface="Graphik Compact Regular"/>
                    <a:cs typeface="Graphik Compact Regular"/>
                    <a:sym typeface="Graphik Compact Regular"/>
                  </a:defRPr>
                </a:pPr>
                <a:r>
                  <a:rPr lang="es-ES_tradnl" dirty="0"/>
                  <a:t>Este modelo representa una suma pesada de k distribución normal multivariada cada una con peso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oMath>
                </a14:m>
                <a:r>
                  <a:rPr lang="es-ES_tradnl" dirty="0"/>
                  <a:t>. </a:t>
                </a:r>
              </a:p>
              <a:p>
                <a:pPr>
                  <a:defRPr sz="4600">
                    <a:latin typeface="Graphik Compact Regular"/>
                    <a:ea typeface="Graphik Compact Regular"/>
                    <a:cs typeface="Graphik Compact Regular"/>
                    <a:sym typeface="Graphik Compact Regular"/>
                  </a:defRPr>
                </a:pPr>
                <a:r>
                  <a:rPr lang="es-ES_tradnl" dirty="0"/>
                  <a:t>Los valores de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 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𝑗</m:t>
                        </m:r>
                      </m:sub>
                    </m:sSub>
                  </m:oMath>
                </a14:m>
                <a:r>
                  <a:rPr lang="es-ES_tradnl" dirty="0"/>
                  <a:t> son los parámetros por entrenar. Este entrenamiento se obtiene mediante el </a:t>
                </a:r>
                <a:r>
                  <a:rPr lang="es-ES_tradnl" b="1" dirty="0">
                    <a:solidFill>
                      <a:schemeClr val="accent3"/>
                    </a:solidFill>
                  </a:rPr>
                  <a:t>algoritmo de máxima expectación (EM) </a:t>
                </a:r>
                <a:r>
                  <a:rPr lang="es-ES_tradnl" dirty="0"/>
                  <a:t>para optimizar con el </a:t>
                </a:r>
                <a:r>
                  <a:rPr lang="es-ES_tradnl" b="1" dirty="0">
                    <a:solidFill>
                      <a:schemeClr val="accent6"/>
                    </a:solidFill>
                  </a:rPr>
                  <a:t>criterio de máxima verosimilitud</a:t>
                </a:r>
                <a:r>
                  <a:rPr lang="es-ES_tradnl" dirty="0"/>
                  <a:t>.</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1716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67</a:t>
            </a:fld>
            <a:endParaRPr lang="en-US" sz="2800" dirty="0"/>
          </a:p>
        </p:txBody>
      </p:sp>
    </p:spTree>
    <p:extLst>
      <p:ext uri="{BB962C8B-B14F-4D97-AF65-F5344CB8AC3E}">
        <p14:creationId xmlns:p14="http://schemas.microsoft.com/office/powerpoint/2010/main" val="242641375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simplificar, tomemos un caso de data unidimensional y dos </a:t>
                </a:r>
                <a:r>
                  <a:rPr lang="es-ES_tradnl" dirty="0" err="1"/>
                  <a:t>clusters</a:t>
                </a:r>
                <a:r>
                  <a:rPr lang="es-ES_tradnl" dirty="0"/>
                  <a:t> (k=2):</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a:defRPr sz="4600">
                    <a:latin typeface="Graphik Compact Regular"/>
                    <a:ea typeface="Graphik Compact Regular"/>
                    <a:cs typeface="Graphik Compact Regular"/>
                    <a:sym typeface="Graphik Compact Regular"/>
                  </a:defRPr>
                </a:pPr>
                <a:r>
                  <a:rPr lang="es-ES_tradnl" dirty="0"/>
                  <a:t>EM trabaja de la siguiente forma. A principio inicializa al azar los parámetros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b="0" i="1" smtClean="0">
                        <a:latin typeface="Cambria Math" panose="02040503050406030204" pitchFamily="18" charset="0"/>
                      </a:rPr>
                      <m:t>, </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oMath>
                </a14:m>
                <a:r>
                  <a:rPr lang="es-ES_tradnl" dirty="0"/>
                  <a:t> y hace que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2</m:t>
                        </m:r>
                      </m:sub>
                    </m:sSub>
                    <m:r>
                      <a:rPr lang="es-ES_tradnl" b="0" i="1" smtClean="0">
                        <a:latin typeface="Cambria Math" panose="02040503050406030204" pitchFamily="18" charset="0"/>
                      </a:rPr>
                      <m:t>=</m:t>
                    </m:r>
                    <m:f>
                      <m:fPr>
                        <m:ctrlPr>
                          <a:rPr lang="es-ES_tradnl" b="0"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𝑘</m:t>
                        </m:r>
                      </m:den>
                    </m:f>
                    <m:r>
                      <a:rPr lang="es-ES_tradnl" b="0" i="0" smtClean="0">
                        <a:latin typeface="Cambria Math" panose="02040503050406030204" pitchFamily="18" charset="0"/>
                      </a:rPr>
                      <m:t>.</m:t>
                    </m:r>
                  </m:oMath>
                </a14:m>
                <a:endParaRPr lang="es-ES_tradnl" dirty="0"/>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8511"/>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68</a:t>
            </a:fld>
            <a:endParaRPr lang="en-US" sz="2800" dirty="0"/>
          </a:p>
        </p:txBody>
      </p:sp>
    </p:spTree>
    <p:extLst>
      <p:ext uri="{BB962C8B-B14F-4D97-AF65-F5344CB8AC3E}">
        <p14:creationId xmlns:p14="http://schemas.microsoft.com/office/powerpoint/2010/main" val="40628864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fontScale="92500" lnSpcReduction="20000"/>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Para cada observación i=1,…,N, se calcula la probabilidad:</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marL="914400" indent="-914400">
                  <a:buFont typeface="+mj-lt"/>
                  <a:buAutoNum type="arabicPeriod" startAt="2"/>
                  <a:defRPr sz="4600">
                    <a:latin typeface="Graphik Compact Regular"/>
                    <a:ea typeface="Graphik Compact Regular"/>
                    <a:cs typeface="Graphik Compact Regular"/>
                    <a:sym typeface="Graphik Compact Regular"/>
                  </a:defRPr>
                </a:pPr>
                <a:r>
                  <a:rPr lang="es-ES_tradnl" dirty="0"/>
                  <a:t>Usando la regla de Bayes, para cada observación, calcula la probabilidad </a:t>
                </a:r>
                <a14:m>
                  <m:oMath xmlns:m="http://schemas.openxmlformats.org/officeDocument/2006/math">
                    <m:sSubSup>
                      <m:sSubSupPr>
                        <m:ctrlPr>
                          <a:rPr lang="es-ES_tradnl"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p>
                    </m:sSubSup>
                  </m:oMath>
                </a14:m>
                <a:r>
                  <a:rPr lang="es-ES_tradnl" dirty="0"/>
                  <a:t> que la observación pertenece al </a:t>
                </a:r>
                <a:r>
                  <a:rPr lang="es-ES_tradnl" dirty="0" err="1"/>
                  <a:t>cluster</a:t>
                </a:r>
                <a:r>
                  <a:rPr lang="es-ES_tradnl"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oMath>
                </a14:m>
                <a:r>
                  <a:rPr lang="es-ES_tradnl" dirty="0"/>
                  <a:t> (la probabilidad de que la observación sea </a:t>
                </a:r>
                <a:r>
                  <a:rPr lang="es-ES_tradnl" dirty="0" err="1"/>
                  <a:t>extraida</a:t>
                </a:r>
                <a:r>
                  <a:rPr lang="es-ES_tradnl" dirty="0"/>
                  <a:t> de la distribución normal j):</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Sup>
                        <m:sSubSupPr>
                          <m:ctrlPr>
                            <a:rPr lang="es-ES_tradnl"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sup>
                      </m:sSubSup>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s-ES_tradnl" i="1">
                                  <a:latin typeface="Cambria Math" panose="02040503050406030204" pitchFamily="18" charset="0"/>
                                </a:rPr>
                                <m:t> </m:t>
                              </m:r>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𝑗</m:t>
                              </m:r>
                            </m:sub>
                          </m:sSub>
                        </m:num>
                        <m:den>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a:latin typeface="Cambria Math" panose="02040503050406030204" pitchFamily="18" charset="0"/>
                                  <a:ea typeface="Cambria Math" panose="02040503050406030204" pitchFamily="18" charset="0"/>
                                </a:rPr>
                                <m:t>1</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a:latin typeface="Cambria Math" panose="02040503050406030204" pitchFamily="18" charset="0"/>
                                </a:rPr>
                                <m:t>1</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sub>
                          </m:sSub>
                        </m:den>
                      </m:f>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parámetro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refleja la probabilidad de que la distribución gaussiana j con parámetros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 </m:t>
                    </m:r>
                  </m:oMath>
                </a14:m>
                <a:r>
                  <a:rPr lang="es-ES_tradnl" dirty="0"/>
                  <a:t>haya producido la observación. Por eso iniciamos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 ½ es la probabilidad a priori.</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451" t="-26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69</a:t>
            </a:fld>
            <a:endParaRPr lang="en-US" sz="2800" dirty="0"/>
          </a:p>
        </p:txBody>
      </p:sp>
    </p:spTree>
    <p:extLst>
      <p:ext uri="{BB962C8B-B14F-4D97-AF65-F5344CB8AC3E}">
        <p14:creationId xmlns:p14="http://schemas.microsoft.com/office/powerpoint/2010/main" val="26438848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son una mejora de los obtenidos mediante </a:t>
            </a:r>
            <a:r>
              <a:rPr lang="es-ES_tradnl" b="1" dirty="0" err="1">
                <a:solidFill>
                  <a:schemeClr val="accent3">
                    <a:lumMod val="75000"/>
                  </a:schemeClr>
                </a:solidFill>
              </a:rPr>
              <a:t>bagging</a:t>
            </a:r>
            <a:r>
              <a:rPr lang="es-ES_tradnl" dirty="0"/>
              <a:t> únicamente. </a:t>
            </a:r>
          </a:p>
          <a:p>
            <a:pPr>
              <a:defRPr sz="4600">
                <a:latin typeface="Graphik Compact Regular"/>
                <a:ea typeface="Graphik Compact Regular"/>
                <a:cs typeface="Graphik Compact Regular"/>
                <a:sym typeface="Graphik Compact Regular"/>
              </a:defRPr>
            </a:pPr>
            <a:r>
              <a:rPr lang="es-ES_tradnl" dirty="0"/>
              <a:t>Los bosques aleatorios hacen lo mismo que mediante </a:t>
            </a:r>
            <a:r>
              <a:rPr lang="es-ES_tradnl" dirty="0" err="1"/>
              <a:t>bagging</a:t>
            </a:r>
            <a:r>
              <a:rPr lang="es-ES_tradnl" dirty="0"/>
              <a:t>, pero además se usa una </a:t>
            </a:r>
            <a:r>
              <a:rPr lang="es-ES_tradnl" b="1" dirty="0">
                <a:solidFill>
                  <a:schemeClr val="accent5"/>
                </a:solidFill>
              </a:rPr>
              <a:t>cantidad aleatoria de atributos</a:t>
            </a:r>
            <a:r>
              <a:rPr lang="es-ES_tradnl" dirty="0"/>
              <a:t>. El valor de cuantos atributos a usar se elige aproximadamente la raíz cuadrada de la cantidad de atributos totales.</a:t>
            </a:r>
          </a:p>
          <a:p>
            <a:pPr>
              <a:defRPr sz="4600">
                <a:latin typeface="Graphik Compact Regular"/>
                <a:ea typeface="Graphik Compact Regular"/>
                <a:cs typeface="Graphik Compact Regular"/>
                <a:sym typeface="Graphik Compact Regular"/>
              </a:defRPr>
            </a:pPr>
            <a:r>
              <a:rPr lang="es-ES_tradnl" dirty="0"/>
              <a:t>Por ejemplo, si tenemos p=13 atributos, se usarán m=4, y en cada árbol será una combinación al azar diferente.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184040299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startAt="3"/>
                  <a:defRPr sz="4600">
                    <a:latin typeface="Graphik Compact Regular"/>
                    <a:ea typeface="Graphik Compact Regular"/>
                    <a:cs typeface="Graphik Compact Regular"/>
                    <a:sym typeface="Graphik Compact Regular"/>
                  </a:defRPr>
                </a:pPr>
                <a:r>
                  <a:rPr lang="es-ES_tradnl" dirty="0"/>
                  <a:t>Computa nuevos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nary>
                          <m:naryPr>
                            <m:chr m:val="∑"/>
                            <m:limLoc m:val="subSup"/>
                            <m:ctrlPr>
                              <a:rPr lang="es-ES_tradnl" i="1" smtClean="0">
                                <a:latin typeface="Cambria Math" panose="02040503050406030204" pitchFamily="18" charset="0"/>
                                <a:ea typeface="Cambria Math" panose="02040503050406030204" pitchFamily="18" charset="0"/>
                              </a:rPr>
                            </m:ctrlPr>
                          </m:naryPr>
                          <m:sub>
                            <m:r>
                              <m:rPr>
                                <m:brk m:alnAt="25"/>
                              </m:rPr>
                              <a:rPr lang="es-ES_tradnl" b="0" i="1" smtClean="0">
                                <a:latin typeface="Cambria Math" panose="02040503050406030204" pitchFamily="18" charset="0"/>
                                <a:ea typeface="Cambria Math" panose="02040503050406030204" pitchFamily="18" charset="0"/>
                              </a:rPr>
                              <m:t>𝑖</m:t>
                            </m:r>
                            <m:r>
                              <a:rPr lang="es-ES_tradnl" b="0" i="1" smtClean="0">
                                <a:latin typeface="Cambria Math" panose="02040503050406030204" pitchFamily="18" charset="0"/>
                                <a:ea typeface="Cambria Math" panose="02040503050406030204" pitchFamily="18" charset="0"/>
                              </a:rPr>
                              <m:t>=1</m:t>
                            </m:r>
                          </m:sub>
                          <m:sup>
                            <m:r>
                              <a:rPr lang="es-ES_tradnl" b="0"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r>
                  <a:rPr lang="es-ES_tradnl" dirty="0"/>
                  <a:t> 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ea typeface="Cambria Math" panose="02040503050406030204" pitchFamily="18" charset="0"/>
                      </a:rPr>
                      <m:t>←</m:t>
                    </m:r>
                    <m:f>
                      <m:fPr>
                        <m:ctrlPr>
                          <a:rPr lang="es-ES_tradnl" i="1">
                            <a:latin typeface="Cambria Math" panose="02040503050406030204" pitchFamily="18" charset="0"/>
                            <a:ea typeface="Cambria Math" panose="02040503050406030204" pitchFamily="18" charset="0"/>
                          </a:rPr>
                        </m:ctrlPr>
                      </m:fPr>
                      <m:num>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m:t>
                                        </m:r>
                                      </m:sub>
                                    </m:sSub>
                                    <m:r>
                                      <a:rPr lang="es-ES_tradnl"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𝑗</m:t>
                                        </m:r>
                                      </m:sub>
                                    </m:sSub>
                                  </m:e>
                                </m:d>
                              </m:e>
                              <m:sup>
                                <m:r>
                                  <a:rPr lang="es-ES_tradnl" b="0" i="1" smtClean="0">
                                    <a:latin typeface="Cambria Math" panose="02040503050406030204" pitchFamily="18" charset="0"/>
                                  </a:rPr>
                                  <m:t>2</m:t>
                                </m:r>
                              </m:sup>
                            </m:sSup>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endParaRPr lang="es-ES_tradnl" dirty="0"/>
              </a:p>
              <a:p>
                <a:pPr marL="914400" indent="-914400">
                  <a:buFont typeface="+mj-lt"/>
                  <a:buAutoNum type="arabicPeriod" startAt="4"/>
                  <a:defRPr sz="4600">
                    <a:latin typeface="Graphik Compact Regular"/>
                    <a:ea typeface="Graphik Compact Regular"/>
                    <a:cs typeface="Graphik Compact Regular"/>
                    <a:sym typeface="Graphik Compact Regular"/>
                  </a:defRPr>
                </a:pPr>
                <a:r>
                  <a:rPr lang="es-ES_tradnl" dirty="0"/>
                  <a:t>Actualiza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oMath>
                </a14:m>
                <a:r>
                  <a:rPr lang="es-ES_tradnl" dirty="0"/>
                  <a:t>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r>
                            <a:rPr lang="es-ES_tradnl" b="0" i="1" smtClean="0">
                              <a:latin typeface="Cambria Math" panose="02040503050406030204" pitchFamily="18" charset="0"/>
                              <a:ea typeface="Cambria Math" panose="02040503050406030204" pitchFamily="18" charset="0"/>
                            </a:rPr>
                            <m:t>1</m:t>
                          </m:r>
                        </m:num>
                        <m:den>
                          <m:r>
                            <a:rPr lang="es-ES_tradnl" b="0" i="1" smtClean="0">
                              <a:latin typeface="Cambria Math" panose="02040503050406030204" pitchFamily="18" charset="0"/>
                              <a:ea typeface="Cambria Math" panose="02040503050406030204" pitchFamily="18" charset="0"/>
                            </a:rPr>
                            <m:t>𝑁</m:t>
                          </m:r>
                        </m:den>
                      </m:f>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Este algoritmo continúa hasta que los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 no cambian más (se establece un valor umbral).</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509" t="-1418" b="-1588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70</a:t>
            </a:fld>
            <a:endParaRPr lang="en-US" sz="2800" dirty="0"/>
          </a:p>
        </p:txBody>
      </p:sp>
    </p:spTree>
    <p:extLst>
      <p:ext uri="{BB962C8B-B14F-4D97-AF65-F5344CB8AC3E}">
        <p14:creationId xmlns:p14="http://schemas.microsoft.com/office/powerpoint/2010/main" val="402415150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71</a:t>
            </a:fld>
            <a:endParaRPr lang="en-US" sz="2800" dirty="0"/>
          </a:p>
        </p:txBody>
      </p:sp>
      <p:pic>
        <p:nvPicPr>
          <p:cNvPr id="7" name="Picture 6" descr="A screenshot of a computer screen&#10;&#10;Description automatically generated">
            <a:extLst>
              <a:ext uri="{FF2B5EF4-FFF2-40B4-BE49-F238E27FC236}">
                <a16:creationId xmlns:a16="http://schemas.microsoft.com/office/drawing/2014/main" id="{8D2BAADD-57A7-FB11-455A-D18C2BF89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46" y="3035720"/>
            <a:ext cx="13316464" cy="10363109"/>
          </a:xfrm>
          <a:prstGeom prst="rect">
            <a:avLst/>
          </a:prstGeom>
        </p:spPr>
      </p:pic>
    </p:spTree>
    <p:extLst>
      <p:ext uri="{BB962C8B-B14F-4D97-AF65-F5344CB8AC3E}">
        <p14:creationId xmlns:p14="http://schemas.microsoft.com/office/powerpoint/2010/main" val="21279639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Un detalle importante a tener el caso multidimensional es que tenemos la matriz de covarianzas y a esta la podemos definir de diferentes formas (que terminaran siendo un </a:t>
            </a:r>
            <a:r>
              <a:rPr lang="es-ES_tradnl" dirty="0" err="1"/>
              <a:t>hiperparámetro</a:t>
            </a:r>
            <a:r>
              <a:rPr lang="es-ES_tradnl" dirty="0"/>
              <a:t> más):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72</a:t>
            </a:fld>
            <a:endParaRPr lang="en-US" sz="2800" dirty="0"/>
          </a:p>
        </p:txBody>
      </p:sp>
    </p:spTree>
    <p:extLst>
      <p:ext uri="{BB962C8B-B14F-4D97-AF65-F5344CB8AC3E}">
        <p14:creationId xmlns:p14="http://schemas.microsoft.com/office/powerpoint/2010/main" val="97030957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73</a:t>
            </a:fld>
            <a:endParaRPr lang="en-US" sz="2800" dirty="0"/>
          </a:p>
        </p:txBody>
      </p:sp>
      <p:pic>
        <p:nvPicPr>
          <p:cNvPr id="5" name="Picture 4" descr="A purple particles in the air&#10;&#10;Description automatically generated">
            <a:extLst>
              <a:ext uri="{FF2B5EF4-FFF2-40B4-BE49-F238E27FC236}">
                <a16:creationId xmlns:a16="http://schemas.microsoft.com/office/drawing/2014/main" id="{DE6DF981-7B1A-8CC6-883E-773678594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903" y="4481341"/>
            <a:ext cx="21964193" cy="6883897"/>
          </a:xfrm>
          <a:prstGeom prst="rect">
            <a:avLst/>
          </a:prstGeom>
        </p:spPr>
      </p:pic>
      <p:sp>
        <p:nvSpPr>
          <p:cNvPr id="6" name="TextBox 5">
            <a:extLst>
              <a:ext uri="{FF2B5EF4-FFF2-40B4-BE49-F238E27FC236}">
                <a16:creationId xmlns:a16="http://schemas.microsoft.com/office/drawing/2014/main" id="{62338AEF-97A6-8C18-D197-08F3CAF8F9FD}"/>
              </a:ext>
            </a:extLst>
          </p:cNvPr>
          <p:cNvSpPr txBox="1"/>
          <p:nvPr/>
        </p:nvSpPr>
        <p:spPr>
          <a:xfrm>
            <a:off x="2060130"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BA9C9F6-E24B-F9AC-0826-5A92FC913182}"/>
              </a:ext>
            </a:extLst>
          </p:cNvPr>
          <p:cNvSpPr txBox="1"/>
          <p:nvPr/>
        </p:nvSpPr>
        <p:spPr>
          <a:xfrm>
            <a:off x="9205998"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9" name="TextBox 8">
            <a:extLst>
              <a:ext uri="{FF2B5EF4-FFF2-40B4-BE49-F238E27FC236}">
                <a16:creationId xmlns:a16="http://schemas.microsoft.com/office/drawing/2014/main" id="{283AB55E-90C5-770A-3712-013AB09AA0CC}"/>
              </a:ext>
            </a:extLst>
          </p:cNvPr>
          <p:cNvSpPr txBox="1"/>
          <p:nvPr/>
        </p:nvSpPr>
        <p:spPr>
          <a:xfrm>
            <a:off x="16351866" y="4991990"/>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668981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74</a:t>
            </a:fld>
            <a:endParaRPr lang="en-US" sz="2800" dirty="0"/>
          </a:p>
        </p:txBody>
      </p:sp>
      <p:pic>
        <p:nvPicPr>
          <p:cNvPr id="5" name="Picture 4" descr="A swirl of orange dots&#10;&#10;Description automatically generated">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63" y="4861982"/>
            <a:ext cx="10584107" cy="7770284"/>
          </a:xfrm>
          <a:prstGeom prst="rect">
            <a:avLst/>
          </a:prstGeom>
        </p:spPr>
      </p:pic>
    </p:spTree>
    <p:extLst>
      <p:ext uri="{BB962C8B-B14F-4D97-AF65-F5344CB8AC3E}">
        <p14:creationId xmlns:p14="http://schemas.microsoft.com/office/powerpoint/2010/main" val="95421237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75</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7"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663664"/>
            <a:ext cx="5496689"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accent5"/>
                </a:solidFill>
                <a:effectLst/>
                <a:uFillTx/>
                <a:latin typeface="Graphik Compact Regular"/>
                <a:ea typeface="Graphik Compact Regular"/>
                <a:cs typeface="Graphik Compact Regular"/>
                <a:sym typeface="Graphik Compact Regular"/>
              </a:rPr>
              <a:t>En este caso no genera buenos </a:t>
            </a:r>
            <a:r>
              <a:rPr kumimoji="0" lang="es-ES_tradnl" sz="3600" b="0" i="0" u="none" strike="noStrike" cap="none" spc="-26" normalizeH="0" baseline="0" dirty="0" err="1">
                <a:ln>
                  <a:noFill/>
                </a:ln>
                <a:solidFill>
                  <a:schemeClr val="accent5"/>
                </a:solidFill>
                <a:effectLst/>
                <a:uFillTx/>
                <a:latin typeface="Graphik Compact Regular"/>
                <a:ea typeface="Graphik Compact Regular"/>
                <a:cs typeface="Graphik Compact Regular"/>
                <a:sym typeface="Graphik Compact Regular"/>
              </a:rPr>
              <a:t>clusters</a:t>
            </a:r>
            <a:r>
              <a:rPr lang="es-ES_tradnl" sz="3600" dirty="0">
                <a:solidFill>
                  <a:schemeClr val="accent5"/>
                </a:solidFill>
              </a:rPr>
              <a:t>. </a:t>
            </a:r>
          </a:p>
        </p:txBody>
      </p:sp>
    </p:spTree>
    <p:extLst>
      <p:ext uri="{BB962C8B-B14F-4D97-AF65-F5344CB8AC3E}">
        <p14:creationId xmlns:p14="http://schemas.microsoft.com/office/powerpoint/2010/main" val="141061674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76</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442065"/>
            <a:ext cx="5496689" cy="1483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Pero podemos usarlo para modelar la distribución (i.e. con 16 componentes)</a:t>
            </a:r>
            <a:endParaRPr lang="es-ES_tradnl" sz="3600" dirty="0">
              <a:solidFill>
                <a:schemeClr val="tx1"/>
              </a:solidFill>
            </a:endParaRPr>
          </a:p>
        </p:txBody>
      </p:sp>
    </p:spTree>
    <p:extLst>
      <p:ext uri="{BB962C8B-B14F-4D97-AF65-F5344CB8AC3E}">
        <p14:creationId xmlns:p14="http://schemas.microsoft.com/office/powerpoint/2010/main" val="186136446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77</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2"/>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220466"/>
            <a:ext cx="5496689" cy="19266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Y una vez obtenido el modelo, podemos generar nuevas muestras al azar de nuestra distribución.</a:t>
            </a:r>
            <a:endParaRPr lang="es-ES_tradnl" sz="3600" dirty="0">
              <a:solidFill>
                <a:schemeClr val="tx1"/>
              </a:solidFill>
            </a:endParaRPr>
          </a:p>
        </p:txBody>
      </p:sp>
    </p:spTree>
    <p:extLst>
      <p:ext uri="{BB962C8B-B14F-4D97-AF65-F5344CB8AC3E}">
        <p14:creationId xmlns:p14="http://schemas.microsoft.com/office/powerpoint/2010/main" val="294698793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Similar al caso de k-</a:t>
            </a:r>
            <a:r>
              <a:rPr lang="es-ES_tradnl" dirty="0" err="1"/>
              <a:t>means</a:t>
            </a:r>
            <a:r>
              <a:rPr lang="es-ES_tradnl" dirty="0"/>
              <a:t>, establecer la cantidad de </a:t>
            </a:r>
            <a:r>
              <a:rPr lang="es-ES_tradnl" dirty="0" err="1"/>
              <a:t>clusters</a:t>
            </a:r>
            <a:r>
              <a:rPr lang="es-ES_tradnl" dirty="0"/>
              <a:t> es un paso inicial para aplicar este modelo. Podemos resolverlo con las técnicas que vimos, particularmente con </a:t>
            </a:r>
            <a:r>
              <a:rPr lang="es-ES_tradnl" b="1" dirty="0">
                <a:solidFill>
                  <a:schemeClr val="accent3"/>
                </a:solidFill>
              </a:rPr>
              <a:t>Fuerza de predicción</a:t>
            </a:r>
            <a:r>
              <a:rPr lang="es-ES_tradnl" dirty="0"/>
              <a:t>.</a:t>
            </a:r>
          </a:p>
          <a:p>
            <a:pPr>
              <a:defRPr sz="4600">
                <a:latin typeface="Graphik Compact Regular"/>
                <a:ea typeface="Graphik Compact Regular"/>
                <a:cs typeface="Graphik Compact Regular"/>
                <a:sym typeface="Graphik Compact Regular"/>
              </a:defRPr>
            </a:pPr>
            <a:r>
              <a:rPr lang="es-ES_tradnl" dirty="0"/>
              <a:t>Para el caso de estimación de densidad se puede hacer uso del criterio de información de </a:t>
            </a:r>
            <a:r>
              <a:rPr lang="es-ES_tradnl" dirty="0" err="1"/>
              <a:t>Aikake</a:t>
            </a:r>
            <a:r>
              <a:rPr lang="es-ES_tradnl" dirty="0"/>
              <a:t> (AIC) o el criterio de información Bayesiana (BIC).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78</a:t>
            </a:fld>
            <a:endParaRPr lang="en-US" sz="2800" dirty="0"/>
          </a:p>
        </p:txBody>
      </p:sp>
    </p:spTree>
    <p:extLst>
      <p:ext uri="{BB962C8B-B14F-4D97-AF65-F5344CB8AC3E}">
        <p14:creationId xmlns:p14="http://schemas.microsoft.com/office/powerpoint/2010/main" val="348841030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79</a:t>
            </a:fld>
            <a:endParaRPr lang="en-US" sz="2800" dirty="0"/>
          </a:p>
        </p:txBody>
      </p:sp>
      <p:pic>
        <p:nvPicPr>
          <p:cNvPr id="7" name="Picture 6" descr="A graph of a graph&#10;&#10;Description automatically generated with medium confidence">
            <a:extLst>
              <a:ext uri="{FF2B5EF4-FFF2-40B4-BE49-F238E27FC236}">
                <a16:creationId xmlns:a16="http://schemas.microsoft.com/office/drawing/2014/main" id="{6F2A839B-67E0-BD9E-2A24-E13A89616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716" y="3628900"/>
            <a:ext cx="11515348" cy="9078852"/>
          </a:xfrm>
          <a:prstGeom prst="rect">
            <a:avLst/>
          </a:prstGeom>
        </p:spPr>
      </p:pic>
      <p:sp>
        <p:nvSpPr>
          <p:cNvPr id="9" name="Circle">
            <a:extLst>
              <a:ext uri="{FF2B5EF4-FFF2-40B4-BE49-F238E27FC236}">
                <a16:creationId xmlns:a16="http://schemas.microsoft.com/office/drawing/2014/main" id="{3EF379A7-D658-2784-3AA4-8DED26F92A12}"/>
              </a:ext>
            </a:extLst>
          </p:cNvPr>
          <p:cNvSpPr/>
          <p:nvPr/>
        </p:nvSpPr>
        <p:spPr>
          <a:xfrm>
            <a:off x="14690250" y="87641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16613333-951C-ABF8-BA5F-12078278BA23}"/>
              </a:ext>
            </a:extLst>
          </p:cNvPr>
          <p:cNvSpPr/>
          <p:nvPr/>
        </p:nvSpPr>
        <p:spPr>
          <a:xfrm>
            <a:off x="16505907" y="10897711"/>
            <a:ext cx="2036093"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pic>
        <p:nvPicPr>
          <p:cNvPr id="12" name="Picture 11" descr="A swirl of orange dots&#10;&#10;Description automatically generated">
            <a:extLst>
              <a:ext uri="{FF2B5EF4-FFF2-40B4-BE49-F238E27FC236}">
                <a16:creationId xmlns:a16="http://schemas.microsoft.com/office/drawing/2014/main" id="{98DB8939-7B38-54AD-65C7-1A8E8D878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3685" y="3118036"/>
            <a:ext cx="6686406" cy="4908801"/>
          </a:xfrm>
          <a:prstGeom prst="rect">
            <a:avLst/>
          </a:prstGeom>
        </p:spPr>
      </p:pic>
      <p:pic>
        <p:nvPicPr>
          <p:cNvPr id="14" name="Picture 13" descr="A swirl of orange dots&#10;&#10;Description automatically generated">
            <a:extLst>
              <a:ext uri="{FF2B5EF4-FFF2-40B4-BE49-F238E27FC236}">
                <a16:creationId xmlns:a16="http://schemas.microsoft.com/office/drawing/2014/main" id="{58A4CBB2-984A-4D59-A5D5-88C0FA10DF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3684" y="8026837"/>
            <a:ext cx="6686407" cy="4908801"/>
          </a:xfrm>
          <a:prstGeom prst="rect">
            <a:avLst/>
          </a:prstGeom>
        </p:spPr>
      </p:pic>
      <p:cxnSp>
        <p:nvCxnSpPr>
          <p:cNvPr id="16" name="Straight Arrow Connector 15">
            <a:extLst>
              <a:ext uri="{FF2B5EF4-FFF2-40B4-BE49-F238E27FC236}">
                <a16:creationId xmlns:a16="http://schemas.microsoft.com/office/drawing/2014/main" id="{4BAC6CA9-A891-3E48-74A1-C3E60D6E54B8}"/>
              </a:ext>
            </a:extLst>
          </p:cNvPr>
          <p:cNvCxnSpPr>
            <a:cxnSpLocks/>
          </p:cNvCxnSpPr>
          <p:nvPr/>
        </p:nvCxnSpPr>
        <p:spPr>
          <a:xfrm flipH="1" flipV="1">
            <a:off x="9693751" y="6077526"/>
            <a:ext cx="4868916" cy="2829407"/>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9E5864BC-7320-E9B9-822B-7822E4244131}"/>
              </a:ext>
            </a:extLst>
          </p:cNvPr>
          <p:cNvCxnSpPr>
            <a:cxnSpLocks/>
            <a:endCxn id="14" idx="3"/>
          </p:cNvCxnSpPr>
          <p:nvPr/>
        </p:nvCxnSpPr>
        <p:spPr>
          <a:xfrm flipH="1" flipV="1">
            <a:off x="9680091" y="10481238"/>
            <a:ext cx="6825816" cy="697924"/>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1481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hacer una mejor predicción. 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un conjunto de entrenamiento</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residuos</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los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992124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989990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774500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12335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a su predecesor.</a:t>
            </a:r>
          </a:p>
        </p:txBody>
      </p:sp>
    </p:spTree>
    <p:extLst>
      <p:ext uri="{BB962C8B-B14F-4D97-AF65-F5344CB8AC3E}">
        <p14:creationId xmlns:p14="http://schemas.microsoft.com/office/powerpoint/2010/main" val="59315794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57489520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Reducción de dimensionalidad</a:t>
            </a:r>
          </a:p>
        </p:txBody>
      </p:sp>
    </p:spTree>
    <p:extLst>
      <p:ext uri="{BB962C8B-B14F-4D97-AF65-F5344CB8AC3E}">
        <p14:creationId xmlns:p14="http://schemas.microsoft.com/office/powerpoint/2010/main" val="160630510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Reducción de dimensionalidad</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caso de uso más frecuente para la reducción de dimensionalidad es la visualización de datos: </a:t>
            </a:r>
            <a:r>
              <a:rPr lang="es-ES_tradnl" b="1" dirty="0">
                <a:solidFill>
                  <a:schemeClr val="accent3"/>
                </a:solidFill>
              </a:rPr>
              <a:t>Podemos ver hasta en un máximo de tres dimensiones</a:t>
            </a:r>
            <a:r>
              <a:rPr lang="es-ES_tradnl" dirty="0"/>
              <a:t>. </a:t>
            </a:r>
          </a:p>
          <a:p>
            <a:pPr>
              <a:defRPr sz="4600">
                <a:latin typeface="Graphik Compact Regular"/>
                <a:ea typeface="Graphik Compact Regular"/>
                <a:cs typeface="Graphik Compact Regular"/>
                <a:sym typeface="Graphik Compact Regular"/>
              </a:defRPr>
            </a:pPr>
            <a:r>
              <a:rPr lang="es-ES_tradnl" dirty="0"/>
              <a:t>Otros beneficios son eliminar características redundantes o altamente correlacionadas, y reducir el ruido en los datos.</a:t>
            </a:r>
          </a:p>
          <a:p>
            <a:pPr>
              <a:defRPr sz="4600">
                <a:latin typeface="Graphik Compact Regular"/>
                <a:ea typeface="Graphik Compact Regular"/>
                <a:cs typeface="Graphik Compact Regular"/>
                <a:sym typeface="Graphik Compact Regular"/>
              </a:defRPr>
            </a:pPr>
            <a:r>
              <a:rPr lang="es-ES_tradnl" dirty="0"/>
              <a:t>Las tres técnicas de reducción de dimensionalidad más utilizadas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Análisis de componentes principales (PCA)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hlinkClick r:id="rId3"/>
              </a:rPr>
              <a:t>Uniform</a:t>
            </a:r>
            <a:r>
              <a:rPr lang="es-ES_tradnl" dirty="0">
                <a:hlinkClick r:id="rId3"/>
              </a:rPr>
              <a:t> Manifold </a:t>
            </a:r>
            <a:r>
              <a:rPr lang="es-ES_tradnl" dirty="0" err="1">
                <a:hlinkClick r:id="rId3"/>
              </a:rPr>
              <a:t>Approximation</a:t>
            </a:r>
            <a:r>
              <a:rPr lang="es-ES_tradnl" dirty="0">
                <a:hlinkClick r:id="rId3"/>
              </a:rPr>
              <a:t> and </a:t>
            </a:r>
            <a:r>
              <a:rPr lang="es-ES_tradnl" dirty="0" err="1">
                <a:hlinkClick r:id="rId3"/>
              </a:rPr>
              <a:t>Projection</a:t>
            </a:r>
            <a:r>
              <a:rPr lang="es-ES_tradnl" dirty="0">
                <a:hlinkClick r:id="rId3"/>
              </a:rPr>
              <a:t> </a:t>
            </a:r>
            <a:r>
              <a:rPr lang="es-ES_tradnl" dirty="0"/>
              <a:t>(UMAP)</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t>Autoencoders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82</a:t>
            </a:fld>
            <a:endParaRPr lang="en-US" sz="2800" dirty="0"/>
          </a:p>
        </p:txBody>
      </p:sp>
    </p:spTree>
    <p:extLst>
      <p:ext uri="{BB962C8B-B14F-4D97-AF65-F5344CB8AC3E}">
        <p14:creationId xmlns:p14="http://schemas.microsoft.com/office/powerpoint/2010/main" val="362883411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Análisis de componentes principales </a:t>
            </a:r>
          </a:p>
        </p:txBody>
      </p:sp>
    </p:spTree>
    <p:extLst>
      <p:ext uri="{BB962C8B-B14F-4D97-AF65-F5344CB8AC3E}">
        <p14:creationId xmlns:p14="http://schemas.microsoft.com/office/powerpoint/2010/main" val="194232935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comportamiento de PCA es más fácil de visualizar observando un conjunto de datos bidimensional.</a:t>
            </a:r>
          </a:p>
          <a:p>
            <a:pPr>
              <a:defRPr sz="4600">
                <a:latin typeface="Graphik Compact Regular"/>
                <a:ea typeface="Graphik Compact Regular"/>
                <a:cs typeface="Graphik Compact Regular"/>
                <a:sym typeface="Graphik Compact Regular"/>
              </a:defRPr>
            </a:pPr>
            <a:r>
              <a:rPr lang="es-ES_tradnl" dirty="0"/>
              <a:t>Podemos ver que hay una alta correlación lineal entre las dos variables. </a:t>
            </a:r>
          </a:p>
          <a:p>
            <a:pPr>
              <a:defRPr sz="4600">
                <a:latin typeface="Graphik Compact Regular"/>
                <a:ea typeface="Graphik Compact Regular"/>
                <a:cs typeface="Graphik Compact Regular"/>
                <a:sym typeface="Graphik Compact Regular"/>
              </a:defRPr>
            </a:pPr>
            <a:r>
              <a:rPr lang="es-ES_tradnl" dirty="0"/>
              <a:t>A diferencia de regresión, el planteo del problema aquí es ligeramente diferente: en lugar de intentar predecir los valores de x</a:t>
            </a:r>
            <a:r>
              <a:rPr lang="es-ES_tradnl" baseline="-25000" dirty="0"/>
              <a:t>2</a:t>
            </a:r>
            <a:r>
              <a:rPr lang="es-ES_tradnl" dirty="0"/>
              <a:t> a partir de los valores de x</a:t>
            </a:r>
            <a:r>
              <a:rPr lang="es-ES_tradnl" baseline="-25000" dirty="0"/>
              <a:t>1</a:t>
            </a:r>
            <a:r>
              <a:rPr lang="es-ES_tradnl" dirty="0"/>
              <a:t>, el problema de aprendizaje no supervisado intenta aprender sobre la relación entre los valores de x</a:t>
            </a:r>
            <a:r>
              <a:rPr lang="es-ES_tradnl" baseline="-25000" dirty="0"/>
              <a:t>1</a:t>
            </a:r>
            <a:r>
              <a:rPr lang="es-ES_tradnl" dirty="0"/>
              <a:t> e x</a:t>
            </a:r>
            <a:r>
              <a:rPr lang="es-ES_tradnl" baseline="-25000" dirty="0"/>
              <a:t>2</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84</a:t>
            </a:fld>
            <a:endParaRPr lang="en-US" sz="2800" dirty="0"/>
          </a:p>
        </p:txBody>
      </p:sp>
      <p:pic>
        <p:nvPicPr>
          <p:cNvPr id="6" name="Picture 5" descr="A purple dots in the sky&#10;&#10;Description automatically generated with medium confidence">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1067" y="4290909"/>
            <a:ext cx="9156700" cy="7330653"/>
          </a:xfrm>
          <a:prstGeom prst="rect">
            <a:avLst/>
          </a:prstGeom>
        </p:spPr>
      </p:pic>
    </p:spTree>
    <p:extLst>
      <p:ext uri="{BB962C8B-B14F-4D97-AF65-F5344CB8AC3E}">
        <p14:creationId xmlns:p14="http://schemas.microsoft.com/office/powerpoint/2010/main" val="241757845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En PCA, esta relación se cuantifica encontrando una lista de los ejes principales en los datos y utilizando esos ejes para describir el conjunto de datos.</a:t>
            </a:r>
          </a:p>
          <a:p>
            <a:pPr>
              <a:defRPr sz="4600">
                <a:latin typeface="Graphik Compact Regular"/>
                <a:ea typeface="Graphik Compact Regular"/>
                <a:cs typeface="Graphik Compact Regular"/>
                <a:sym typeface="Graphik Compact Regular"/>
              </a:defRPr>
            </a:pPr>
            <a:r>
              <a:rPr lang="es-ES_tradnl" dirty="0"/>
              <a:t>Estos vectores representan</a:t>
            </a:r>
            <a:r>
              <a:rPr lang="es-ES_tradnl" b="1" dirty="0">
                <a:solidFill>
                  <a:schemeClr val="accent3"/>
                </a:solidFill>
              </a:rPr>
              <a:t> los ejes principales de los datos</a:t>
            </a:r>
            <a:r>
              <a:rPr lang="es-ES_tradnl" dirty="0"/>
              <a:t>, y la </a:t>
            </a:r>
            <a:r>
              <a:rPr lang="es-ES_tradnl" dirty="0">
                <a:solidFill>
                  <a:schemeClr val="tx1"/>
                </a:solidFill>
              </a:rPr>
              <a:t>longitud del vector es una indicación de cuán </a:t>
            </a:r>
            <a:r>
              <a:rPr lang="es-ES_tradnl" b="1" dirty="0">
                <a:solidFill>
                  <a:schemeClr val="accent2"/>
                </a:solidFill>
              </a:rPr>
              <a:t>importante</a:t>
            </a:r>
            <a:r>
              <a:rPr lang="es-ES_tradnl" dirty="0">
                <a:solidFill>
                  <a:schemeClr val="tx1"/>
                </a:solidFill>
              </a:rPr>
              <a:t> es ese eje para describir la distribución de los datos</a:t>
            </a:r>
            <a:r>
              <a:rPr lang="es-ES_tradnl" dirty="0"/>
              <a:t>; más precisamente, es una medida de la </a:t>
            </a:r>
            <a:r>
              <a:rPr lang="es-ES_tradnl" b="1" dirty="0">
                <a:solidFill>
                  <a:schemeClr val="accent2"/>
                </a:solidFill>
              </a:rPr>
              <a:t>varianza de los datos cuando se proyectan</a:t>
            </a:r>
            <a:r>
              <a:rPr lang="es-ES_tradnl" dirty="0"/>
              <a:t>. sobre ese eje. </a:t>
            </a:r>
          </a:p>
          <a:p>
            <a:pPr>
              <a:defRPr sz="4600">
                <a:latin typeface="Graphik Compact Regular"/>
                <a:ea typeface="Graphik Compact Regular"/>
                <a:cs typeface="Graphik Compact Regular"/>
                <a:sym typeface="Graphik Compact Regular"/>
              </a:defRPr>
            </a:pPr>
            <a:r>
              <a:rPr lang="es-ES_tradnl" dirty="0"/>
              <a:t>La proyección de cada punto de datos sobre los ejes principales son los </a:t>
            </a:r>
            <a:r>
              <a:rPr lang="es-ES_tradnl" b="1" dirty="0">
                <a:solidFill>
                  <a:schemeClr val="accent1"/>
                </a:solidFill>
              </a:rPr>
              <a:t>componentes principales </a:t>
            </a:r>
            <a:r>
              <a:rPr lang="es-ES_tradnl" dirty="0"/>
              <a:t>de los datos.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85</a:t>
            </a:fld>
            <a:endParaRPr lang="en-US" sz="2800" dirty="0"/>
          </a:p>
        </p:txBody>
      </p:sp>
      <p:pic>
        <p:nvPicPr>
          <p:cNvPr id="6" name="Picture 5">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61067" y="4290909"/>
            <a:ext cx="9156700" cy="7330652"/>
          </a:xfrm>
          <a:prstGeom prst="rect">
            <a:avLst/>
          </a:prstGeom>
        </p:spPr>
      </p:pic>
    </p:spTree>
    <p:extLst>
      <p:ext uri="{BB962C8B-B14F-4D97-AF65-F5344CB8AC3E}">
        <p14:creationId xmlns:p14="http://schemas.microsoft.com/office/powerpoint/2010/main" val="281342808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86</a:t>
            </a:fld>
            <a:endParaRPr lang="en-US" sz="2800" dirty="0"/>
          </a:p>
        </p:txBody>
      </p:sp>
      <p:pic>
        <p:nvPicPr>
          <p:cNvPr id="10" name="Picture 9" descr="A small orange particles in the sky&#10;&#10;Description automatically generated with medium confidence">
            <a:extLst>
              <a:ext uri="{FF2B5EF4-FFF2-40B4-BE49-F238E27FC236}">
                <a16:creationId xmlns:a16="http://schemas.microsoft.com/office/drawing/2014/main" id="{4CA2F851-CE50-BC86-80EC-347B5E804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18" y="3934883"/>
            <a:ext cx="19995230" cy="7562850"/>
          </a:xfrm>
          <a:prstGeom prst="rect">
            <a:avLst/>
          </a:prstGeom>
        </p:spPr>
      </p:pic>
    </p:spTree>
    <p:extLst>
      <p:ext uri="{BB962C8B-B14F-4D97-AF65-F5344CB8AC3E}">
        <p14:creationId xmlns:p14="http://schemas.microsoft.com/office/powerpoint/2010/main" val="320634487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uso de PCA para la reducción de dimensionalidad implica seleccionar los primeros n componentes principales más grande, lo que da como resultado una proyección de los datos de menor dimensión que preserva la mayor varianza de los datos.</a:t>
            </a:r>
          </a:p>
          <a:p>
            <a:pPr>
              <a:defRPr sz="4600">
                <a:latin typeface="Graphik Compact Regular"/>
                <a:ea typeface="Graphik Compact Regular"/>
                <a:cs typeface="Graphik Compact Regular"/>
                <a:sym typeface="Graphik Compact Regular"/>
              </a:defRPr>
            </a:pPr>
            <a:r>
              <a:rPr lang="es-ES_tradnl" dirty="0"/>
              <a:t>La fracción de varianza que se recorta es aproximadamente una medida de cuánta </a:t>
            </a:r>
            <a:r>
              <a:rPr lang="es-ES_tradnl" b="1" dirty="0">
                <a:solidFill>
                  <a:schemeClr val="accent3"/>
                </a:solidFill>
              </a:rPr>
              <a:t>información se descarta en esta reducción de dimensionalidad</a:t>
            </a:r>
            <a:r>
              <a:rPr lang="es-ES_tradnl" dirty="0"/>
              <a:t>. </a:t>
            </a:r>
          </a:p>
          <a:p>
            <a:pPr>
              <a:defRPr sz="4600">
                <a:latin typeface="Graphik Compact Regular"/>
                <a:ea typeface="Graphik Compact Regular"/>
                <a:cs typeface="Graphik Compact Regular"/>
                <a:sym typeface="Graphik Compact Regular"/>
              </a:defRPr>
            </a:pPr>
            <a:r>
              <a:rPr lang="es-ES_tradnl" dirty="0"/>
              <a:t>¡Estamos </a:t>
            </a:r>
            <a:r>
              <a:rPr lang="es-ES_tradnl" b="1" dirty="0">
                <a:solidFill>
                  <a:schemeClr val="accent5"/>
                </a:solidFill>
              </a:rPr>
              <a:t>comprimiendo con perdida</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87</a:t>
            </a:fld>
            <a:endParaRPr lang="en-US" sz="2800" dirty="0"/>
          </a:p>
        </p:txBody>
      </p:sp>
      <p:pic>
        <p:nvPicPr>
          <p:cNvPr id="5" name="Picture 4" descr="A screen shot of a black background&#10;&#10;Description automatically generated">
            <a:extLst>
              <a:ext uri="{FF2B5EF4-FFF2-40B4-BE49-F238E27FC236}">
                <a16:creationId xmlns:a16="http://schemas.microsoft.com/office/drawing/2014/main" id="{68964543-D5CA-9DB2-FC7F-D17DDE611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22" y="3524346"/>
            <a:ext cx="7857066" cy="9877454"/>
          </a:xfrm>
          <a:prstGeom prst="rect">
            <a:avLst/>
          </a:prstGeom>
        </p:spPr>
      </p:pic>
    </p:spTree>
    <p:extLst>
      <p:ext uri="{BB962C8B-B14F-4D97-AF65-F5344CB8AC3E}">
        <p14:creationId xmlns:p14="http://schemas.microsoft.com/office/powerpoint/2010/main" val="104031697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primer componente de una observación de p atributos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está dado por la combinación lineal de los atributos:</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𝑝</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m:oMathPara>
                </a14:m>
                <a:endParaRPr lang="en-US" dirty="0"/>
              </a:p>
              <a:p>
                <a:pPr>
                  <a:defRPr sz="4600">
                    <a:latin typeface="Graphik Compact Regular"/>
                    <a:ea typeface="Graphik Compact Regular"/>
                    <a:cs typeface="Graphik Compact Regular"/>
                    <a:sym typeface="Graphik Compact Regular"/>
                  </a:defRPr>
                </a:pPr>
                <a:r>
                  <a:rPr lang="es-ES_tradnl" dirty="0"/>
                  <a:t>Esta combinación lineal está normalizada ( </a:t>
                </a:r>
                <a14:m>
                  <m:oMath xmlns:m="http://schemas.openxmlformats.org/officeDocument/2006/math">
                    <m:nary>
                      <m:naryPr>
                        <m:chr m:val="∑"/>
                        <m:limLoc m:val="subSup"/>
                        <m:ctrlPr>
                          <a:rPr lang="es-ES_tradnl"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e>
                    </m:nary>
                  </m:oMath>
                </a14:m>
                <a:r>
                  <a:rPr lang="es-ES_tradnl" dirty="0"/>
                  <a:t>). Se restringe a los vectores de carga como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21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𝑝</m:t>
                        </m:r>
                        <m:r>
                          <a:rPr lang="en-US" i="1">
                            <a:latin typeface="Cambria Math" panose="02040503050406030204" pitchFamily="18" charset="0"/>
                          </a:rPr>
                          <m:t>1</m:t>
                        </m:r>
                      </m:sub>
                    </m:sSub>
                    <m:r>
                      <a:rPr lang="en-US" i="1">
                        <a:latin typeface="Cambria Math" panose="02040503050406030204" pitchFamily="18" charset="0"/>
                      </a:rPr>
                      <m:t>)</m:t>
                    </m:r>
                  </m:oMath>
                </a14:m>
                <a:r>
                  <a:rPr lang="es-ES_tradnl" dirty="0"/>
                  <a:t> para que su suma de cuadrados sea igual a uno, ya que, de lo contrario, establecer estos elementos en un valor absoluto arbitrariamente grande podría dar como resultado una varianza arbitrariamente grande.</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702" r="-7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88</a:t>
            </a:fld>
            <a:endParaRPr lang="en-US" sz="2800" dirty="0"/>
          </a:p>
        </p:txBody>
      </p:sp>
    </p:spTree>
    <p:extLst>
      <p:ext uri="{BB962C8B-B14F-4D97-AF65-F5344CB8AC3E}">
        <p14:creationId xmlns:p14="http://schemas.microsoft.com/office/powerpoint/2010/main" val="204227221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Dado que estamos interesados en la varianza, se asume que cada atributo está centrado para tener media cero. Una vez hecho esto, tomamos la combinación lineal de las observaciones: </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𝑧</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11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21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𝑝</m:t>
                        </m:r>
                        <m:r>
                          <a:rPr lang="es-ES_tradnl" b="0" i="1" smtClean="0">
                            <a:latin typeface="Cambria Math" panose="02040503050406030204" pitchFamily="18" charset="0"/>
                          </a:rPr>
                          <m:t>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𝑖𝑝</m:t>
                        </m:r>
                      </m:sub>
                    </m:sSub>
                    <m:r>
                      <a:rPr lang="en-US" b="0" i="1" smtClean="0">
                        <a:latin typeface="Cambria Math" panose="02040503050406030204" pitchFamily="18" charset="0"/>
                      </a:rPr>
                      <m:t>=</m:t>
                    </m:r>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s-ES_tradnl" dirty="0"/>
                  <a:t>      (</a:t>
                </a:r>
                <a14:m>
                  <m:oMath xmlns:m="http://schemas.openxmlformats.org/officeDocument/2006/math">
                    <m:d>
                      <m:dPr>
                        <m:begChr m:val="‖"/>
                        <m:endChr m:val="‖"/>
                        <m:ctrlPr>
                          <a:rPr lang="es-ES_tradnl"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b="0" i="1" dirty="0" smtClean="0">
                        <a:latin typeface="Cambria Math" panose="02040503050406030204" pitchFamily="18" charset="0"/>
                      </a:rPr>
                      <m:t>=1</m:t>
                    </m:r>
                  </m:oMath>
                </a14:m>
                <a:r>
                  <a:rPr lang="es-ES_tradnl" dirty="0"/>
                  <a:t>).</a:t>
                </a:r>
              </a:p>
              <a:p>
                <a:pPr>
                  <a:defRPr sz="4600">
                    <a:latin typeface="Graphik Compact Regular"/>
                    <a:ea typeface="Graphik Compact Regular"/>
                    <a:cs typeface="Graphik Compact Regular"/>
                    <a:sym typeface="Graphik Compact Regular"/>
                  </a:defRPr>
                </a:pPr>
                <a:r>
                  <a:rPr lang="es-ES_tradnl" dirty="0"/>
                  <a:t>El vector de carga de la primera componente resuelve el siguiente problema de optimización: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Dado que </a:t>
                </a:r>
                <a14:m>
                  <m:oMath xmlns:m="http://schemas.openxmlformats.org/officeDocument/2006/math">
                    <m:f>
                      <m:fPr>
                        <m:ctrlPr>
                          <a:rPr lang="es-ES_tradnl" i="1">
                            <a:latin typeface="Cambria Math" panose="02040503050406030204" pitchFamily="18" charset="0"/>
                          </a:rPr>
                        </m:ctrlPr>
                      </m:fPr>
                      <m:num>
                        <m:r>
                          <a:rPr lang="es-ES_tradnl" i="1" smtClean="0">
                            <a:latin typeface="Cambria Math" panose="02040503050406030204" pitchFamily="18" charset="0"/>
                          </a:rPr>
                          <m:t>1</m:t>
                        </m:r>
                      </m:num>
                      <m:den>
                        <m:r>
                          <a:rPr lang="es-ES_tradnl" i="1" smtClean="0">
                            <a:latin typeface="Cambria Math" panose="02040503050406030204" pitchFamily="18" charset="0"/>
                          </a:rPr>
                          <m:t>𝑛</m:t>
                        </m:r>
                      </m:den>
                    </m:f>
                    <m:r>
                      <a:rPr lang="es-ES_tradnl" i="1" smtClean="0">
                        <a:latin typeface="Cambria Math" panose="02040503050406030204" pitchFamily="18" charset="0"/>
                      </a:rPr>
                      <m:t> </m:t>
                    </m:r>
                    <m:nary>
                      <m:naryPr>
                        <m:chr m:val="∑"/>
                        <m:limLoc m:val="subSup"/>
                        <m:ctrlPr>
                          <a:rPr lang="es-ES_tradnl" i="1" smtClean="0">
                            <a:latin typeface="Cambria Math" panose="02040503050406030204" pitchFamily="18" charset="0"/>
                          </a:rPr>
                        </m:ctrlPr>
                      </m:naryPr>
                      <m:sub>
                        <m:r>
                          <m:rPr>
                            <m:brk m:alnAt="1"/>
                          </m:rPr>
                          <a:rPr lang="es-ES_tradnl" b="0" i="1" smtClean="0">
                            <a:latin typeface="Cambria Math" panose="02040503050406030204" pitchFamily="18" charset="0"/>
                          </a:rPr>
                          <m:t>𝑖</m:t>
                        </m:r>
                        <m:r>
                          <a:rPr lang="es-ES_tradnl" i="1" smtClean="0">
                            <a:latin typeface="Cambria Math" panose="02040503050406030204" pitchFamily="18" charset="0"/>
                          </a:rPr>
                          <m:t>=1</m:t>
                        </m:r>
                      </m:sub>
                      <m:sup>
                        <m:r>
                          <a:rPr lang="es-ES_tradnl" b="0" i="1" smtClean="0">
                            <a:latin typeface="Cambria Math" panose="02040503050406030204" pitchFamily="18" charset="0"/>
                          </a:rPr>
                          <m:t>𝑛</m:t>
                        </m:r>
                      </m:sup>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𝑖𝑗</m:t>
                            </m:r>
                          </m:sub>
                        </m:sSub>
                        <m:r>
                          <a:rPr lang="es-ES_tradnl" i="1" smtClean="0">
                            <a:latin typeface="Cambria Math" panose="02040503050406030204" pitchFamily="18" charset="0"/>
                          </a:rPr>
                          <m:t>=</m:t>
                        </m:r>
                        <m:r>
                          <a:rPr lang="es-ES_tradnl" b="0" i="1" smtClean="0">
                            <a:latin typeface="Cambria Math" panose="02040503050406030204" pitchFamily="18" charset="0"/>
                          </a:rPr>
                          <m:t>0</m:t>
                        </m:r>
                      </m:e>
                    </m:nary>
                  </m:oMath>
                </a14:m>
                <a:r>
                  <a:rPr lang="es-ES_tradnl" dirty="0"/>
                  <a:t>, el promedio de z</a:t>
                </a:r>
                <a:r>
                  <a:rPr lang="es-ES_tradnl" baseline="-25000" dirty="0"/>
                  <a:t>11</a:t>
                </a:r>
                <a:r>
                  <a:rPr lang="es-ES_tradnl" dirty="0"/>
                  <a:t>, …, z</a:t>
                </a:r>
                <a:r>
                  <a:rPr lang="es-ES_tradnl" baseline="-25000" dirty="0"/>
                  <a:t>n1</a:t>
                </a:r>
                <a:r>
                  <a:rPr lang="es-ES_tradnl" dirty="0"/>
                  <a:t> es cero también. Por lo tanto, el objetivo que estamos maximizando es la varianza muestral de las n observaciones de z</a:t>
                </a:r>
                <a:r>
                  <a:rPr lang="es-ES_tradnl" baseline="-25000" dirty="0"/>
                  <a:t>i1</a:t>
                </a: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b="-340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89</a:t>
            </a:fld>
            <a:endParaRPr lang="en-US" sz="2800" dirty="0"/>
          </a:p>
        </p:txBody>
      </p:sp>
    </p:spTree>
    <p:extLst>
      <p:ext uri="{BB962C8B-B14F-4D97-AF65-F5344CB8AC3E}">
        <p14:creationId xmlns:p14="http://schemas.microsoft.com/office/powerpoint/2010/main" val="5555831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xmlns="">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xmlns="">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xmlns="">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xmlns="">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xmlns="">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xmlns="">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63181712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nary>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90</a:t>
            </a:fld>
            <a:endParaRPr lang="en-US" sz="2800" dirty="0"/>
          </a:p>
        </p:txBody>
      </p:sp>
    </p:spTree>
    <p:extLst>
      <p:ext uri="{BB962C8B-B14F-4D97-AF65-F5344CB8AC3E}">
        <p14:creationId xmlns:p14="http://schemas.microsoft.com/office/powerpoint/2010/main" val="23802315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91</a:t>
            </a:fld>
            <a:endParaRPr lang="en-US" sz="2800" dirty="0"/>
          </a:p>
        </p:txBody>
      </p:sp>
    </p:spTree>
    <p:extLst>
      <p:ext uri="{BB962C8B-B14F-4D97-AF65-F5344CB8AC3E}">
        <p14:creationId xmlns:p14="http://schemas.microsoft.com/office/powerpoint/2010/main" val="37419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92</a:t>
            </a:fld>
            <a:endParaRPr lang="en-US" sz="2800" dirty="0"/>
          </a:p>
        </p:txBody>
      </p:sp>
      <p:sp>
        <p:nvSpPr>
          <p:cNvPr id="4" name="Oval 3">
            <a:extLst>
              <a:ext uri="{FF2B5EF4-FFF2-40B4-BE49-F238E27FC236}">
                <a16:creationId xmlns:a16="http://schemas.microsoft.com/office/drawing/2014/main" id="{5F6E65BE-1380-F8F2-C183-B4B6C0A24415}"/>
              </a:ext>
            </a:extLst>
          </p:cNvPr>
          <p:cNvSpPr/>
          <p:nvPr/>
        </p:nvSpPr>
        <p:spPr>
          <a:xfrm>
            <a:off x="14190133" y="6620933"/>
            <a:ext cx="3742267" cy="2472267"/>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5" name="TextBox 4">
            <a:extLst>
              <a:ext uri="{FF2B5EF4-FFF2-40B4-BE49-F238E27FC236}">
                <a16:creationId xmlns:a16="http://schemas.microsoft.com/office/drawing/2014/main" id="{EE2A765D-BE4C-2708-1ACC-D4B974017508}"/>
              </a:ext>
            </a:extLst>
          </p:cNvPr>
          <p:cNvSpPr txBox="1"/>
          <p:nvPr/>
        </p:nvSpPr>
        <p:spPr>
          <a:xfrm>
            <a:off x="17932400" y="9489301"/>
            <a:ext cx="5817170"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4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matriz de covarianza</a:t>
            </a:r>
          </a:p>
        </p:txBody>
      </p:sp>
      <p:cxnSp>
        <p:nvCxnSpPr>
          <p:cNvPr id="7" name="Straight Arrow Connector 6">
            <a:extLst>
              <a:ext uri="{FF2B5EF4-FFF2-40B4-BE49-F238E27FC236}">
                <a16:creationId xmlns:a16="http://schemas.microsoft.com/office/drawing/2014/main" id="{A5F3DE35-2350-0F0A-7FA4-5CFF9953E1FE}"/>
              </a:ext>
            </a:extLst>
          </p:cNvPr>
          <p:cNvCxnSpPr>
            <a:cxnSpLocks/>
            <a:endCxn id="5" idx="1"/>
          </p:cNvCxnSpPr>
          <p:nvPr/>
        </p:nvCxnSpPr>
        <p:spPr>
          <a:xfrm>
            <a:off x="17691378" y="8716545"/>
            <a:ext cx="241022" cy="1120544"/>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6951117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Entonces la optimización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i="1">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un problema de optimización que se resuelve con multiplicadores de Lagrange.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93</a:t>
            </a:fld>
            <a:endParaRPr lang="en-US" sz="2800" dirty="0"/>
          </a:p>
        </p:txBody>
      </p:sp>
    </p:spTree>
    <p:extLst>
      <p:ext uri="{BB962C8B-B14F-4D97-AF65-F5344CB8AC3E}">
        <p14:creationId xmlns:p14="http://schemas.microsoft.com/office/powerpoint/2010/main" val="139595072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94</a:t>
            </a:fld>
            <a:endParaRPr lang="en-US" sz="2800" dirty="0"/>
          </a:p>
        </p:txBody>
      </p:sp>
      <p:pic>
        <p:nvPicPr>
          <p:cNvPr id="5" name="Picture 4">
            <a:extLst>
              <a:ext uri="{FF2B5EF4-FFF2-40B4-BE49-F238E27FC236}">
                <a16:creationId xmlns:a16="http://schemas.microsoft.com/office/drawing/2014/main" id="{FD141760-915A-7792-512F-7C190D9A3404}"/>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p:spTree>
    <p:extLst>
      <p:ext uri="{BB962C8B-B14F-4D97-AF65-F5344CB8AC3E}">
        <p14:creationId xmlns:p14="http://schemas.microsoft.com/office/powerpoint/2010/main" val="30550474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95</a:t>
            </a:fld>
            <a:endParaRPr lang="en-US" sz="2800" dirty="0"/>
          </a:p>
        </p:txBody>
      </p:sp>
      <p:pic>
        <p:nvPicPr>
          <p:cNvPr id="4" name="Picture 3">
            <a:extLst>
              <a:ext uri="{FF2B5EF4-FFF2-40B4-BE49-F238E27FC236}">
                <a16:creationId xmlns:a16="http://schemas.microsoft.com/office/drawing/2014/main" id="{2839DD8A-C4E6-2BF9-09DE-5FBBC73E656E}"/>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029922-4E11-515F-019D-6AC9C2A04A81}"/>
                  </a:ext>
                </a:extLst>
              </p:cNvPr>
              <p:cNvSpPr txBox="1"/>
              <p:nvPr/>
            </p:nvSpPr>
            <p:spPr>
              <a:xfrm>
                <a:off x="6711979" y="11001790"/>
                <a:ext cx="9054851" cy="1091581"/>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𝜙</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 la dirección </a:t>
                </a:r>
              </a:p>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𝜆</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a:t>
                </a:r>
                <a:r>
                  <a:rPr kumimoji="0" lang="es-ES_tradnl" sz="3600" b="0" i="0" u="none" strike="noStrike" cap="none" spc="-26" normalizeH="0" dirty="0">
                    <a:ln>
                      <a:noFill/>
                    </a:ln>
                    <a:solidFill>
                      <a:srgbClr val="000000"/>
                    </a:solidFill>
                    <a:effectLst/>
                    <a:uFillTx/>
                    <a:sym typeface="Graphik Compact Regular"/>
                  </a:rPr>
                  <a:t> el largo del vector relacionado a la varianza</a:t>
                </a:r>
                <a:r>
                  <a:rPr kumimoji="0" lang="es-ES_tradnl" sz="3600" b="0" i="0" u="none" strike="noStrike" cap="none" spc="-26" normalizeH="0" baseline="0" dirty="0">
                    <a:ln>
                      <a:noFill/>
                    </a:ln>
                    <a:solidFill>
                      <a:srgbClr val="000000"/>
                    </a:solidFill>
                    <a:effectLst/>
                    <a:uFillTx/>
                    <a:sym typeface="Graphik Compact Regular"/>
                  </a:rPr>
                  <a:t> </a:t>
                </a:r>
              </a:p>
            </p:txBody>
          </p:sp>
        </mc:Choice>
        <mc:Fallback xmlns="">
          <p:sp>
            <p:nvSpPr>
              <p:cNvPr id="5" name="TextBox 4">
                <a:extLst>
                  <a:ext uri="{FF2B5EF4-FFF2-40B4-BE49-F238E27FC236}">
                    <a16:creationId xmlns:a16="http://schemas.microsoft.com/office/drawing/2014/main" id="{38029922-4E11-515F-019D-6AC9C2A04A81}"/>
                  </a:ext>
                </a:extLst>
              </p:cNvPr>
              <p:cNvSpPr txBox="1">
                <a:spLocks noRot="1" noChangeAspect="1" noMove="1" noResize="1" noEditPoints="1" noAdjustHandles="1" noChangeArrowheads="1" noChangeShapeType="1" noTextEdit="1"/>
              </p:cNvSpPr>
              <p:nvPr/>
            </p:nvSpPr>
            <p:spPr>
              <a:xfrm>
                <a:off x="6711979" y="11001790"/>
                <a:ext cx="9054851" cy="1091581"/>
              </a:xfrm>
              <a:prstGeom prst="rect">
                <a:avLst/>
              </a:prstGeom>
              <a:blipFill>
                <a:blip r:embed="rId5"/>
                <a:stretch>
                  <a:fillRect l="-559" t="-11111" r="-1816" b="-16667"/>
                </a:stretch>
              </a:blipFill>
              <a:ln w="38100" cap="flat">
                <a:solidFill>
                  <a:srgbClr val="00B0F0"/>
                </a:solidFill>
                <a:miter lim="400000"/>
              </a:ln>
              <a:effectLst/>
            </p:spPr>
            <p:txBody>
              <a:bodyPr/>
              <a:lstStyle/>
              <a:p>
                <a:r>
                  <a:rPr lang="es-ES_tradnl">
                    <a:noFill/>
                  </a:rPr>
                  <a:t> </a:t>
                </a:r>
              </a:p>
            </p:txBody>
          </p:sp>
        </mc:Fallback>
      </mc:AlternateContent>
      <p:sp>
        <p:nvSpPr>
          <p:cNvPr id="6" name="Left Brace 5">
            <a:extLst>
              <a:ext uri="{FF2B5EF4-FFF2-40B4-BE49-F238E27FC236}">
                <a16:creationId xmlns:a16="http://schemas.microsoft.com/office/drawing/2014/main" id="{B62DAB9A-0C30-C335-347B-0DE78FA14B53}"/>
              </a:ext>
            </a:extLst>
          </p:cNvPr>
          <p:cNvSpPr/>
          <p:nvPr/>
        </p:nvSpPr>
        <p:spPr>
          <a:xfrm rot="4217834">
            <a:off x="21525900" y="9441163"/>
            <a:ext cx="452656" cy="3666548"/>
          </a:xfrm>
          <a:prstGeom prst="leftBrace">
            <a:avLst/>
          </a:prstGeom>
          <a:ln w="57150">
            <a:solidFill>
              <a:srgbClr val="00B0F0"/>
            </a:solidFill>
          </a:ln>
        </p:spPr>
        <p:style>
          <a:lnRef idx="1">
            <a:schemeClr val="accent3"/>
          </a:lnRef>
          <a:fillRef idx="0">
            <a:schemeClr val="accent3"/>
          </a:fillRef>
          <a:effectRef idx="0">
            <a:schemeClr val="accent3"/>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s-ES_tradnl" sz="1800" b="0" i="0" u="none" strike="noStrike" cap="none" spc="0" normalizeH="0" baseline="0">
              <a:ln>
                <a:noFill/>
              </a:ln>
              <a:solidFill>
                <a:srgbClr val="000000"/>
              </a:solidFill>
              <a:effectLst/>
              <a:uFillTx/>
            </a:endParaRPr>
          </a:p>
        </p:txBody>
      </p:sp>
      <p:cxnSp>
        <p:nvCxnSpPr>
          <p:cNvPr id="8" name="Straight Arrow Connector 7">
            <a:extLst>
              <a:ext uri="{FF2B5EF4-FFF2-40B4-BE49-F238E27FC236}">
                <a16:creationId xmlns:a16="http://schemas.microsoft.com/office/drawing/2014/main" id="{4737E478-3D83-ABB0-A654-FA101E968A62}"/>
              </a:ext>
            </a:extLst>
          </p:cNvPr>
          <p:cNvCxnSpPr>
            <a:cxnSpLocks/>
            <a:endCxn id="5" idx="3"/>
          </p:cNvCxnSpPr>
          <p:nvPr/>
        </p:nvCxnSpPr>
        <p:spPr>
          <a:xfrm flipH="1">
            <a:off x="15766830" y="11001790"/>
            <a:ext cx="5873970" cy="545791"/>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870617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De forma similar podemos extender a M componentes principales, es decir buscar M vectores propios y valores propios.  </a:t>
                </a:r>
              </a:p>
              <a:p>
                <a:pPr>
                  <a:defRPr sz="4600">
                    <a:latin typeface="Graphik Compact Regular"/>
                    <a:ea typeface="Graphik Compact Regular"/>
                    <a:cs typeface="Graphik Compact Regular"/>
                    <a:sym typeface="Graphik Compact Regular"/>
                  </a:defRPr>
                </a:pPr>
                <a:r>
                  <a:rPr lang="es-ES_tradnl" dirty="0"/>
                  <a:t>Para determinar el orden de los componentes, se ordenan los valores de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𝑚</m:t>
                        </m:r>
                      </m:sub>
                    </m:sSub>
                    <m:r>
                      <a:rPr lang="en-US" b="0" i="1" smtClean="0">
                        <a:solidFill>
                          <a:schemeClr val="tx1"/>
                        </a:solidFill>
                        <a:latin typeface="Cambria Math" panose="02040503050406030204" pitchFamily="18" charset="0"/>
                      </a:rPr>
                      <m:t> </m:t>
                    </m:r>
                  </m:oMath>
                </a14:m>
                <a:r>
                  <a:rPr lang="es-ES_tradnl" dirty="0"/>
                  <a:t>de mayor a menor. Y la varianza explicada por lo primeros M componentes es:</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𝑀</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𝑚</m:t>
                            </m:r>
                          </m:sub>
                        </m:sSub>
                      </m:e>
                    </m:nary>
                  </m:oMath>
                </a14:m>
                <a:r>
                  <a:rPr lang="es-ES_tradnl" dirty="0"/>
                  <a:t> </a:t>
                </a:r>
              </a:p>
              <a:p>
                <a:pPr>
                  <a:defRPr sz="4600">
                    <a:latin typeface="Graphik Compact Regular"/>
                    <a:ea typeface="Graphik Compact Regular"/>
                    <a:cs typeface="Graphik Compact Regular"/>
                    <a:sym typeface="Graphik Compact Regular"/>
                  </a:defRPr>
                </a:pPr>
                <a:r>
                  <a:rPr lang="es-ES_tradnl" dirty="0"/>
                  <a:t>La varianza perdida se calcula como: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oMath>
                </a14:m>
                <a:r>
                  <a:rPr lang="es-ES_tradnl" dirty="0"/>
                  <a:t>, donde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r>
                  <a:rPr lang="es-ES_tradnl" dirty="0"/>
                  <a:t> es la varianza de los datos.</a:t>
                </a:r>
              </a:p>
              <a:p>
                <a:pPr>
                  <a:defRPr sz="4600">
                    <a:latin typeface="Graphik Compact Regular"/>
                    <a:ea typeface="Graphik Compact Regular"/>
                    <a:cs typeface="Graphik Compact Regular"/>
                    <a:sym typeface="Graphik Compact Regular"/>
                  </a:defRPr>
                </a:pPr>
                <a:r>
                  <a:rPr lang="es-ES_tradnl" dirty="0"/>
                  <a:t>O la varianza relativa perdida: </a:t>
                </a:r>
                <a14:m>
                  <m:oMath xmlns:m="http://schemas.openxmlformats.org/officeDocument/2006/math">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r="-164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96</a:t>
            </a:fld>
            <a:endParaRPr lang="en-US" sz="2800" dirty="0"/>
          </a:p>
        </p:txBody>
      </p:sp>
    </p:spTree>
    <p:extLst>
      <p:ext uri="{BB962C8B-B14F-4D97-AF65-F5344CB8AC3E}">
        <p14:creationId xmlns:p14="http://schemas.microsoft.com/office/powerpoint/2010/main" val="353882180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4062972089"/>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c15ead3b-a842-409e-8059-3e3468c48585}" enabled="1" method="Standard" siteId="{5d93ebcc-f769-4380-8b7e-289fc972da1b}" contentBits="2" removed="0"/>
</clbl:labelList>
</file>

<file path=docProps/app.xml><?xml version="1.0" encoding="utf-8"?>
<Properties xmlns="http://schemas.openxmlformats.org/officeDocument/2006/extended-properties" xmlns:vt="http://schemas.openxmlformats.org/officeDocument/2006/docPropsVTypes">
  <TotalTime>6357</TotalTime>
  <Words>5999</Words>
  <Application>Microsoft Office PowerPoint</Application>
  <PresentationFormat>Custom</PresentationFormat>
  <Paragraphs>606</Paragraphs>
  <Slides>97</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vt:lpstr>
      <vt:lpstr>Calibri</vt:lpstr>
      <vt:lpstr>Cambria Math</vt:lpstr>
      <vt:lpstr>Graphik</vt:lpstr>
      <vt:lpstr>Graphik Compact</vt:lpstr>
      <vt:lpstr>Graphik Compact Regular</vt:lpstr>
      <vt:lpstr>Graphik-Medium</vt:lpstr>
      <vt:lpstr>Graphik-SemiboldItalic</vt:lpstr>
      <vt:lpstr>Helvetica Neue</vt:lpstr>
      <vt:lpstr>34_DynamicRainbow</vt:lpstr>
      <vt:lpstr>Aprendizaje No Supervisado</vt:lpstr>
      <vt:lpstr>Repaso clase anterior</vt:lpstr>
      <vt:lpstr>Métodos de ensamble</vt:lpstr>
      <vt:lpstr>Modelos que Votan</vt:lpstr>
      <vt:lpstr>Bagging</vt:lpstr>
      <vt:lpstr>Bagging</vt:lpstr>
      <vt:lpstr>Bosques aleatorios</vt:lpstr>
      <vt:lpstr>Boosting</vt:lpstr>
      <vt:lpstr>Boosting</vt:lpstr>
      <vt:lpstr>XGBoost</vt:lpstr>
      <vt:lpstr>PowerPoint Presentation</vt:lpstr>
      <vt:lpstr>Aprendizaje no supervisado</vt:lpstr>
      <vt:lpstr>Aprendizaje no supervisado</vt:lpstr>
      <vt:lpstr>Aprendizaje no supervisado</vt:lpstr>
      <vt:lpstr>Aprendizaje no supervisado</vt:lpstr>
      <vt:lpstr>PowerPoint Presentation</vt:lpstr>
      <vt:lpstr>Clustering</vt:lpstr>
      <vt:lpstr>Clustering</vt:lpstr>
      <vt:lpstr>PowerPoint Presentation</vt:lpstr>
      <vt:lpstr>Medidas de distancia o similitud</vt:lpstr>
      <vt:lpstr>Medidas de distancia o similitud</vt:lpstr>
      <vt:lpstr>Medidas de distancia o similitud</vt:lpstr>
      <vt:lpstr>PowerPoint Presentation</vt:lpstr>
      <vt:lpstr>K-means</vt:lpstr>
      <vt:lpstr>K-means</vt:lpstr>
      <vt:lpstr>K-means</vt:lpstr>
      <vt:lpstr>K-means</vt:lpstr>
      <vt:lpstr>K-means</vt:lpstr>
      <vt:lpstr>K-means</vt:lpstr>
      <vt:lpstr>K-means</vt:lpstr>
      <vt:lpstr>K-means</vt:lpstr>
      <vt:lpstr>K-means</vt:lpstr>
      <vt:lpstr>K-means</vt:lpstr>
      <vt:lpstr>K-means</vt:lpstr>
      <vt:lpstr>PowerPoint Presentation</vt:lpstr>
      <vt:lpstr>Método del codo</vt:lpstr>
      <vt:lpstr>Método del codo</vt:lpstr>
      <vt:lpstr>Método del codo</vt:lpstr>
      <vt:lpstr>Método del codo</vt:lpstr>
      <vt:lpstr>PowerPoint Presentation</vt:lpstr>
      <vt:lpstr>Índice de la silueta</vt:lpstr>
      <vt:lpstr>Índice de la silueta</vt:lpstr>
      <vt:lpstr>Índice de la silueta</vt:lpstr>
      <vt:lpstr>Índice de la silueta</vt:lpstr>
      <vt:lpstr>Índice de la silueta</vt:lpstr>
      <vt:lpstr>PowerPoint Presentation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PowerPoint Presentation</vt:lpstr>
      <vt:lpstr>PowerPoint Presentation</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PowerPoint Presentation</vt:lpstr>
      <vt:lpstr>PowerPoint Presentation</vt:lpstr>
      <vt:lpstr>Reducción de dimensionalidad</vt:lpstr>
      <vt:lpstr>PowerPoint Presentation</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Antonio Zarauz Moreno</cp:lastModifiedBy>
  <cp:revision>66</cp:revision>
  <dcterms:modified xsi:type="dcterms:W3CDTF">2025-04-18T21:58:58Z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34_DynamicRainbow:6</vt:lpwstr>
  </property>
  <property fmtid="{D5CDD505-2E9C-101B-9397-08002B2CF9AE}" pid="3" name="ClassificationContentMarkingFooterText">
    <vt:lpwstr>Datos elaborados por BCP para uso Interno</vt:lpwstr>
  </property>
</Properties>
</file>